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63" r:id="rId2"/>
    <p:sldId id="264" r:id="rId3"/>
    <p:sldId id="269" r:id="rId4"/>
    <p:sldId id="280" r:id="rId5"/>
    <p:sldId id="283" r:id="rId6"/>
    <p:sldId id="285" r:id="rId7"/>
    <p:sldId id="270" r:id="rId8"/>
    <p:sldId id="290" r:id="rId9"/>
    <p:sldId id="289" r:id="rId10"/>
    <p:sldId id="272" r:id="rId11"/>
    <p:sldId id="292" r:id="rId12"/>
    <p:sldId id="294" r:id="rId13"/>
    <p:sldId id="297" r:id="rId14"/>
    <p:sldId id="298" r:id="rId15"/>
    <p:sldId id="273" r:id="rId16"/>
    <p:sldId id="274" r:id="rId17"/>
    <p:sldId id="276" r:id="rId18"/>
    <p:sldId id="287" r:id="rId19"/>
    <p:sldId id="288" r:id="rId20"/>
    <p:sldId id="296" r:id="rId21"/>
    <p:sldId id="295" r:id="rId22"/>
    <p:sldId id="293" r:id="rId2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소희" initials="신" lastIdx="1" clrIdx="0">
    <p:extLst>
      <p:ext uri="{19B8F6BF-5375-455C-9EA6-DF929625EA0E}">
        <p15:presenceInfo xmlns:p15="http://schemas.microsoft.com/office/powerpoint/2012/main" userId="S::2017112106@student.dongguk.edu::682f611c-103e-4bf4-998d-ed51d9d8a1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5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16" autoAdjust="0"/>
    <p:restoredTop sz="95624"/>
  </p:normalViewPr>
  <p:slideViewPr>
    <p:cSldViewPr snapToGrid="0" snapToObjects="1">
      <p:cViewPr varScale="1">
        <p:scale>
          <a:sx n="109" d="100"/>
          <a:sy n="109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903BE-3037-CC4B-815F-E220B601636E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230A0-BE6B-8942-8FA4-FE5475BF2D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95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230A0-BE6B-8942-8FA4-FE5475BF2D83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5747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2BA41-6CF6-D64C-976B-CB0034B63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DA3DDE-95EF-204D-B754-83F99090F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C2EDF8-EE29-8C45-B9F5-A9822F752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5EE4-A298-6844-B89D-A80F652E8060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108D09-0641-AB4D-99C8-FDA59D3F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711D1-9265-B74E-9916-97878D325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60CAB-83DE-0C44-8BF9-80A020701D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4064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D74AD-8855-2142-B6BF-BC4A37D36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0CAD54-45A4-E848-A396-69C796206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3C2AF-6491-8D42-8AC5-7B60B3172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5EE4-A298-6844-B89D-A80F652E8060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D80B-447D-F748-9E85-C126890D2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1BD7DF-C3CF-C147-A9F3-1C2CABC5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60CAB-83DE-0C44-8BF9-80A020701D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978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41F614-A4A3-6B4F-8F62-D6B8E81866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663972-A6EC-8C42-B88C-ECAD3186C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9F86F-C302-FB47-AFAE-BDFE8CCD0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5EE4-A298-6844-B89D-A80F652E8060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B311FC-27AF-0646-A5B2-2DAD54508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7F708A-3014-F546-9C3B-F0FCF5FFF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60CAB-83DE-0C44-8BF9-80A020701D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9723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2">
            <a:extLst>
              <a:ext uri="{FF2B5EF4-FFF2-40B4-BE49-F238E27FC236}">
                <a16:creationId xmlns:a16="http://schemas.microsoft.com/office/drawing/2014/main" id="{9D260E1D-5BA5-734E-A496-8AF936F3E7F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410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F8108-39A6-794C-9A30-4DC2FB8A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20A452-15F7-8148-A769-5CF66BFBB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B84D-9D1B-504A-9939-3E570189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5EE4-A298-6844-B89D-A80F652E8060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FE8857-B75A-3C4E-9A73-1E8E2D260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13A810-7232-D847-8AF9-AC6BFA41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60CAB-83DE-0C44-8BF9-80A020701D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786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BFC36-3E83-6947-B688-A5AB7924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5ABB8E-AD60-D14B-9592-4B3228105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226989-EA1B-7343-8E4F-823A56B82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5EE4-A298-6844-B89D-A80F652E8060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9D4975-5D46-EF4F-926C-8ECE02DFE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A9CF78-A060-974D-A16C-2669A3BD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60CAB-83DE-0C44-8BF9-80A020701D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306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0213D-F594-8B4D-9261-369B46CEA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09ED6-E012-A74F-BCDF-CFACD4B05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FEEC0-D944-FB4F-AE95-5F4EA955A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8CF5CD-2BD9-154A-B008-B28B540BA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5EE4-A298-6844-B89D-A80F652E8060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B1EBDD-B999-E34A-BD79-AB7B3F24C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521125-B93D-3B47-A2E8-36020996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60CAB-83DE-0C44-8BF9-80A020701D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809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9E7E4-FBC9-404D-9647-66040F5F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FCBDB9-9D9D-9548-9925-5FC261E19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7497FF-DA57-CD45-BC28-78F401DD0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D5E4DA2-B3E3-C64F-AA43-22B07709F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F6C70A-2B4C-5341-98CF-A74521CEE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D32E29-73CD-4B4B-833A-7C1510F7A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5EE4-A298-6844-B89D-A80F652E8060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112A56-94B0-3649-9989-908B1E649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81FB08-CF8D-334A-B261-8C8E03C78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60CAB-83DE-0C44-8BF9-80A020701D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7238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FBA96-D416-D24E-B3E2-D70244E1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2B06BC-BCB7-7A43-AD65-8DA42D958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5EE4-A298-6844-B89D-A80F652E8060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334341-FEDE-D44A-A142-D204B7BE0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7B0B3F-C8A7-0143-9A2E-8905DBD4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60CAB-83DE-0C44-8BF9-80A020701D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731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75DD39-A7F0-5E46-90E1-8E6684158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5EE4-A298-6844-B89D-A80F652E8060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5223DA-E9D4-5547-BA19-4600F1F3A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0332A7-BF91-2E47-BCF2-6B2F1F8D6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60CAB-83DE-0C44-8BF9-80A020701D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081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433DE-3B2F-854C-9D81-537B7D385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777E0E-B2B9-F944-A8FB-D792F24CB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0C36A8-B402-554C-88E3-58CACD92D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60544A-E6F5-EC47-96F5-052650429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5EE4-A298-6844-B89D-A80F652E8060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D1294-A1F2-2B4A-82D5-FAB9BBE95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B47335-23BA-464B-BA4F-F8B89E17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60CAB-83DE-0C44-8BF9-80A020701D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285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E2166-5F0F-7A4C-BC6C-99C1D6A1B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42EA47-6662-054A-AB1C-F3DDDBFF73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471A32-3082-E841-995E-FBF831E4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B3D6A-1B29-9844-904F-DBC20658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5EE4-A298-6844-B89D-A80F652E8060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80D941-EDFF-C541-A652-15A940391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F1B280-F092-2646-8BAE-37551366B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60CAB-83DE-0C44-8BF9-80A020701D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0915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EE3473-55D8-D044-889B-6F885625B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97A2B-1EA6-6F42-9B78-45B6F9CFF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D01D94-752D-7E48-B7FC-8DA4FE8CF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75EE4-A298-6844-B89D-A80F652E8060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2E84E-C9FA-C841-8F96-C2DBF87F1B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12606F-8378-6043-AF02-52CA83F38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60CAB-83DE-0C44-8BF9-80A020701D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315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sv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29BB7E-4A8F-A04F-876B-8C98C6FDF29B}"/>
              </a:ext>
            </a:extLst>
          </p:cNvPr>
          <p:cNvSpPr txBox="1"/>
          <p:nvPr/>
        </p:nvSpPr>
        <p:spPr>
          <a:xfrm>
            <a:off x="7676767" y="4560216"/>
            <a:ext cx="380772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b="1" dirty="0">
                <a:solidFill>
                  <a:srgbClr val="445569"/>
                </a:solidFill>
                <a:latin typeface="+mn-ea"/>
              </a:rPr>
              <a:t>컴퓨터공학종합설계</a:t>
            </a:r>
            <a:r>
              <a:rPr kumimoji="1" lang="en-US" altLang="ko-KR" b="1" dirty="0">
                <a:solidFill>
                  <a:srgbClr val="445569"/>
                </a:solidFill>
                <a:latin typeface="+mn-ea"/>
              </a:rPr>
              <a:t>1</a:t>
            </a:r>
            <a:r>
              <a:rPr kumimoji="1" lang="ko-KR" altLang="en-US" b="1" dirty="0">
                <a:solidFill>
                  <a:srgbClr val="445569"/>
                </a:solidFill>
                <a:latin typeface="+mn-ea"/>
              </a:rPr>
              <a:t> </a:t>
            </a:r>
            <a:r>
              <a:rPr kumimoji="1" lang="en-US" altLang="ko-KR" b="1" dirty="0">
                <a:solidFill>
                  <a:srgbClr val="445569"/>
                </a:solidFill>
                <a:latin typeface="+mn-ea"/>
              </a:rPr>
              <a:t> </a:t>
            </a:r>
          </a:p>
          <a:p>
            <a:pPr algn="r"/>
            <a:r>
              <a:rPr kumimoji="1" lang="en-US" altLang="ko-KR" sz="2000" b="1" dirty="0" err="1">
                <a:solidFill>
                  <a:srgbClr val="445569"/>
                </a:solidFill>
                <a:latin typeface="+mn-ea"/>
              </a:rPr>
              <a:t>HAIlo</a:t>
            </a:r>
            <a:r>
              <a:rPr kumimoji="1" lang="ko-KR" altLang="en-US" sz="2000" b="1" dirty="0">
                <a:solidFill>
                  <a:srgbClr val="445569"/>
                </a:solidFill>
                <a:latin typeface="+mn-ea"/>
              </a:rPr>
              <a:t>팀</a:t>
            </a:r>
            <a:endParaRPr kumimoji="1" lang="en-US" altLang="ko-KR" sz="2000" b="1" dirty="0">
              <a:solidFill>
                <a:srgbClr val="445569"/>
              </a:solidFill>
              <a:latin typeface="+mn-ea"/>
            </a:endParaRPr>
          </a:p>
          <a:p>
            <a:pPr algn="r"/>
            <a:endParaRPr kumimoji="1" lang="en-US" altLang="ko-KR" sz="2000" b="1" dirty="0">
              <a:solidFill>
                <a:srgbClr val="445569"/>
              </a:solidFill>
              <a:latin typeface="+mn-ea"/>
            </a:endParaRPr>
          </a:p>
          <a:p>
            <a:pPr algn="r"/>
            <a:r>
              <a:rPr kumimoji="1" lang="en-US" altLang="ko-KR" sz="1600" dirty="0">
                <a:solidFill>
                  <a:srgbClr val="445569"/>
                </a:solidFill>
                <a:latin typeface="+mn-ea"/>
              </a:rPr>
              <a:t>2017112106 </a:t>
            </a:r>
            <a:r>
              <a:rPr kumimoji="1" lang="ko-KR" altLang="en-US" sz="1600" dirty="0" err="1">
                <a:solidFill>
                  <a:srgbClr val="445569"/>
                </a:solidFill>
                <a:latin typeface="+mn-ea"/>
              </a:rPr>
              <a:t>신소희</a:t>
            </a:r>
            <a:r>
              <a:rPr kumimoji="1" lang="ko-KR" altLang="en-US" sz="1600" dirty="0">
                <a:solidFill>
                  <a:srgbClr val="445569"/>
                </a:solidFill>
                <a:latin typeface="+mn-ea"/>
              </a:rPr>
              <a:t> </a:t>
            </a:r>
          </a:p>
          <a:p>
            <a:pPr algn="r"/>
            <a:r>
              <a:rPr kumimoji="1" lang="ko-KR" altLang="en-US" sz="1600" dirty="0">
                <a:solidFill>
                  <a:srgbClr val="445569"/>
                </a:solidFill>
                <a:latin typeface="+mn-ea"/>
              </a:rPr>
              <a:t>   </a:t>
            </a:r>
            <a:r>
              <a:rPr kumimoji="1" lang="en-US" altLang="ko-KR" sz="1600" dirty="0">
                <a:solidFill>
                  <a:srgbClr val="445569"/>
                </a:solidFill>
                <a:latin typeface="+mn-ea"/>
              </a:rPr>
              <a:t>2017112094</a:t>
            </a:r>
            <a:r>
              <a:rPr kumimoji="1" lang="ko-KR" altLang="en-US" sz="1600" dirty="0">
                <a:solidFill>
                  <a:srgbClr val="445569"/>
                </a:solidFill>
                <a:latin typeface="+mn-ea"/>
              </a:rPr>
              <a:t> 이은영 </a:t>
            </a:r>
          </a:p>
          <a:p>
            <a:pPr algn="r"/>
            <a:r>
              <a:rPr kumimoji="1" lang="en-US" altLang="ko-KR" sz="1600" dirty="0">
                <a:solidFill>
                  <a:srgbClr val="445569"/>
                </a:solidFill>
                <a:latin typeface="+mn-ea"/>
              </a:rPr>
              <a:t>2018113338</a:t>
            </a:r>
            <a:r>
              <a:rPr kumimoji="1" lang="ko-KR" altLang="en-US" sz="1600" dirty="0">
                <a:solidFill>
                  <a:srgbClr val="445569"/>
                </a:solidFill>
                <a:latin typeface="+mn-ea"/>
              </a:rPr>
              <a:t> </a:t>
            </a:r>
            <a:r>
              <a:rPr kumimoji="1" lang="ko-KR" altLang="en-US" sz="1600" dirty="0" err="1">
                <a:solidFill>
                  <a:srgbClr val="445569"/>
                </a:solidFill>
                <a:latin typeface="+mn-ea"/>
              </a:rPr>
              <a:t>조성운</a:t>
            </a:r>
            <a:endParaRPr kumimoji="1" lang="ko-KR" altLang="en-US" sz="1600" dirty="0">
              <a:solidFill>
                <a:srgbClr val="445569"/>
              </a:solidFill>
              <a:latin typeface="+mn-ea"/>
            </a:endParaRPr>
          </a:p>
          <a:p>
            <a:pPr algn="r"/>
            <a:r>
              <a:rPr kumimoji="1" lang="en-US" altLang="ko-KR" sz="1600" dirty="0">
                <a:solidFill>
                  <a:srgbClr val="445569"/>
                </a:solidFill>
                <a:latin typeface="+mn-ea"/>
              </a:rPr>
              <a:t>2017112100</a:t>
            </a:r>
            <a:r>
              <a:rPr kumimoji="1" lang="ko-KR" altLang="en-US" sz="1600" dirty="0">
                <a:solidFill>
                  <a:srgbClr val="445569"/>
                </a:solidFill>
                <a:latin typeface="+mn-ea"/>
              </a:rPr>
              <a:t> 한유진</a:t>
            </a:r>
            <a:endParaRPr kumimoji="1" lang="ko-Kore-KR" altLang="en-US" sz="1600" dirty="0">
              <a:solidFill>
                <a:srgbClr val="445569"/>
              </a:solidFill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24A7BF-D3A2-4977-BD37-9486BAC3C010}"/>
              </a:ext>
            </a:extLst>
          </p:cNvPr>
          <p:cNvGrpSpPr/>
          <p:nvPr/>
        </p:nvGrpSpPr>
        <p:grpSpPr>
          <a:xfrm>
            <a:off x="1085274" y="1965721"/>
            <a:ext cx="10021452" cy="1011890"/>
            <a:chOff x="1463040" y="2669158"/>
            <a:chExt cx="10021452" cy="101189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D2C1EE3-6B59-44C2-8B5E-ED94D4166A3A}"/>
                </a:ext>
              </a:extLst>
            </p:cNvPr>
            <p:cNvGrpSpPr/>
            <p:nvPr/>
          </p:nvGrpSpPr>
          <p:grpSpPr>
            <a:xfrm>
              <a:off x="1463040" y="2669158"/>
              <a:ext cx="1461753" cy="609559"/>
              <a:chOff x="1058777" y="2503449"/>
              <a:chExt cx="2217285" cy="92555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B0099CE-D245-2748-8DCA-0E9FF27C781E}"/>
                  </a:ext>
                </a:extLst>
              </p:cNvPr>
              <p:cNvSpPr/>
              <p:nvPr/>
            </p:nvSpPr>
            <p:spPr>
              <a:xfrm>
                <a:off x="1058777" y="2503449"/>
                <a:ext cx="1756611" cy="925551"/>
              </a:xfrm>
              <a:prstGeom prst="rect">
                <a:avLst/>
              </a:prstGeom>
              <a:solidFill>
                <a:srgbClr val="4455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latin typeface="+mn-ea"/>
                </a:endParaRPr>
              </a:p>
            </p:txBody>
          </p:sp>
          <p:sp>
            <p:nvSpPr>
              <p:cNvPr id="3" name="직각 삼각형[R] 2">
                <a:extLst>
                  <a:ext uri="{FF2B5EF4-FFF2-40B4-BE49-F238E27FC236}">
                    <a16:creationId xmlns:a16="http://schemas.microsoft.com/office/drawing/2014/main" id="{EB7C1E2B-3A66-2945-AF01-C6784B3B77D9}"/>
                  </a:ext>
                </a:extLst>
              </p:cNvPr>
              <p:cNvSpPr/>
              <p:nvPr/>
            </p:nvSpPr>
            <p:spPr>
              <a:xfrm rot="5400000">
                <a:off x="2700623" y="2396363"/>
                <a:ext cx="468353" cy="682525"/>
              </a:xfrm>
              <a:prstGeom prst="rtTriangle">
                <a:avLst/>
              </a:prstGeom>
              <a:solidFill>
                <a:srgbClr val="4455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latin typeface="+mn-ea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420B90-2D19-E841-8449-5244B53691FE}"/>
                </a:ext>
              </a:extLst>
            </p:cNvPr>
            <p:cNvSpPr txBox="1"/>
            <p:nvPr/>
          </p:nvSpPr>
          <p:spPr>
            <a:xfrm>
              <a:off x="2815388" y="2755497"/>
              <a:ext cx="86691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800" b="1" dirty="0" err="1">
                  <a:solidFill>
                    <a:srgbClr val="445569"/>
                  </a:solidFill>
                  <a:latin typeface="+mn-ea"/>
                </a:rPr>
                <a:t>FFmpeg</a:t>
              </a:r>
              <a:r>
                <a:rPr kumimoji="1" lang="ko-KR" altLang="en-US" sz="2800" b="1" dirty="0">
                  <a:solidFill>
                    <a:srgbClr val="445569"/>
                  </a:solidFill>
                  <a:latin typeface="+mn-ea"/>
                </a:rPr>
                <a:t>과 </a:t>
              </a:r>
              <a:r>
                <a:rPr kumimoji="1" lang="en-US" altLang="ko-KR" sz="2800" b="1" dirty="0">
                  <a:solidFill>
                    <a:srgbClr val="445569"/>
                  </a:solidFill>
                  <a:latin typeface="+mn-ea"/>
                </a:rPr>
                <a:t>YOLO</a:t>
              </a:r>
              <a:r>
                <a:rPr kumimoji="1" lang="ko-KR" altLang="en-US" sz="2800" b="1" dirty="0" err="1">
                  <a:solidFill>
                    <a:srgbClr val="445569"/>
                  </a:solidFill>
                  <a:latin typeface="+mn-ea"/>
                </a:rPr>
                <a:t>를</a:t>
              </a:r>
              <a:r>
                <a:rPr kumimoji="1" lang="ko-KR" altLang="en-US" sz="2800" b="1" dirty="0">
                  <a:solidFill>
                    <a:srgbClr val="445569"/>
                  </a:solidFill>
                  <a:latin typeface="+mn-ea"/>
                </a:rPr>
                <a:t> 이용한 객체 탐지 자동화 솔루션</a:t>
              </a:r>
              <a:endParaRPr kumimoji="1" lang="ko-Kore-KR" altLang="en-US" sz="2800" b="1" dirty="0">
                <a:solidFill>
                  <a:srgbClr val="445569"/>
                </a:solidFill>
                <a:latin typeface="+mn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C71D73A-A178-7C45-B195-508D1A01CFA3}"/>
                </a:ext>
              </a:extLst>
            </p:cNvPr>
            <p:cNvSpPr/>
            <p:nvPr/>
          </p:nvSpPr>
          <p:spPr>
            <a:xfrm>
              <a:off x="2815388" y="3342494"/>
              <a:ext cx="784693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rgbClr val="445569"/>
                  </a:solidFill>
                  <a:latin typeface="+mn-ea"/>
                </a:rPr>
                <a:t>객체 탐지 영역에서의 자율주행 학습 이미지 데이터 셋 자동 수집 프로그램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138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3">
            <a:extLst>
              <a:ext uri="{FF2B5EF4-FFF2-40B4-BE49-F238E27FC236}">
                <a16:creationId xmlns:a16="http://schemas.microsoft.com/office/drawing/2014/main" id="{EDC3BFB9-AFC0-C94D-AE5B-065E80542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6" y="142081"/>
            <a:ext cx="1160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0</a:t>
            </a:r>
            <a:r>
              <a:rPr lang="en-US" altLang="ko-KR" sz="4800" b="1" dirty="0">
                <a:solidFill>
                  <a:srgbClr val="445569"/>
                </a:solidFill>
                <a:latin typeface="+mn-ea"/>
                <a:ea typeface="+mn-ea"/>
              </a:rPr>
              <a:t>2</a:t>
            </a:r>
            <a:r>
              <a:rPr lang="en-US" altLang="ko-KR" sz="4000" b="1" dirty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DCFC8-6244-4E48-B6F7-BB08F2ACCCBD}"/>
              </a:ext>
            </a:extLst>
          </p:cNvPr>
          <p:cNvSpPr txBox="1"/>
          <p:nvPr/>
        </p:nvSpPr>
        <p:spPr>
          <a:xfrm>
            <a:off x="999065" y="252383"/>
            <a:ext cx="200888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요구사항</a:t>
            </a:r>
            <a:endParaRPr lang="en-US" altLang="ko-KR" sz="2000" b="1" dirty="0">
              <a:solidFill>
                <a:srgbClr val="445569"/>
              </a:solidFill>
              <a:latin typeface="+mn-ea"/>
            </a:endParaRPr>
          </a:p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+mn-ea"/>
              </a:rPr>
              <a:t>-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 기능 요구사항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5AE523-EEF5-AA47-B56D-DB850E57E73F}"/>
              </a:ext>
            </a:extLst>
          </p:cNvPr>
          <p:cNvCxnSpPr>
            <a:cxnSpLocks/>
          </p:cNvCxnSpPr>
          <p:nvPr/>
        </p:nvCxnSpPr>
        <p:spPr>
          <a:xfrm>
            <a:off x="2839453" y="393700"/>
            <a:ext cx="898107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06F984-5A22-B54C-BCDA-11B10F23E31A}"/>
              </a:ext>
            </a:extLst>
          </p:cNvPr>
          <p:cNvSpPr txBox="1"/>
          <p:nvPr/>
        </p:nvSpPr>
        <p:spPr>
          <a:xfrm>
            <a:off x="2616200" y="1587500"/>
            <a:ext cx="738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+mn-ea"/>
              </a:rPr>
              <a:t>사용자</a:t>
            </a:r>
            <a:r>
              <a:rPr kumimoji="1" lang="ko-KR" altLang="en-US" dirty="0">
                <a:latin typeface="+mn-ea"/>
              </a:rPr>
              <a:t>는 웹 브라우저를 이용해 탐지할 객체 클래스를 선택할 수 있다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037091-BF8D-3D44-983F-7E08823B9708}"/>
              </a:ext>
            </a:extLst>
          </p:cNvPr>
          <p:cNvSpPr txBox="1"/>
          <p:nvPr/>
        </p:nvSpPr>
        <p:spPr>
          <a:xfrm>
            <a:off x="1473201" y="1356667"/>
            <a:ext cx="1142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</a:t>
            </a:r>
            <a:r>
              <a:rPr kumimoji="1" lang="en-US" altLang="ko-KR" sz="4800" b="1" dirty="0">
                <a:latin typeface="+mn-ea"/>
              </a:rPr>
              <a:t>1</a:t>
            </a:r>
            <a:endParaRPr kumimoji="1" lang="ko-Kore-KR" altLang="en-US" sz="48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3285D5-B8E1-A348-BB19-D9ACFC6D9407}"/>
              </a:ext>
            </a:extLst>
          </p:cNvPr>
          <p:cNvSpPr txBox="1"/>
          <p:nvPr/>
        </p:nvSpPr>
        <p:spPr>
          <a:xfrm>
            <a:off x="1473201" y="2598003"/>
            <a:ext cx="1142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</a:t>
            </a:r>
            <a:r>
              <a:rPr kumimoji="1" lang="en-US" altLang="ko-KR" sz="4800" b="1" dirty="0">
                <a:latin typeface="+mn-ea"/>
              </a:rPr>
              <a:t>2</a:t>
            </a:r>
            <a:endParaRPr kumimoji="1" lang="ko-Kore-KR" altLang="en-US" sz="48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8A731C-12DD-444A-B012-CED0A4EBFE86}"/>
              </a:ext>
            </a:extLst>
          </p:cNvPr>
          <p:cNvSpPr txBox="1"/>
          <p:nvPr/>
        </p:nvSpPr>
        <p:spPr>
          <a:xfrm>
            <a:off x="2616200" y="2777123"/>
            <a:ext cx="7465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+mn-ea"/>
              </a:rPr>
              <a:t>사용자는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ore-KR" altLang="en-US" dirty="0">
                <a:latin typeface="+mn-ea"/>
              </a:rPr>
              <a:t>객체를</a:t>
            </a:r>
            <a:r>
              <a:rPr kumimoji="1" lang="ko-KR" altLang="en-US" dirty="0">
                <a:latin typeface="+mn-ea"/>
              </a:rPr>
              <a:t> 탐지할 대상 영상 데이터 입력 여부를 선택할 수 있다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B9E95A-9BDD-E947-80D0-B0BE2AC3CFF3}"/>
              </a:ext>
            </a:extLst>
          </p:cNvPr>
          <p:cNvSpPr/>
          <p:nvPr/>
        </p:nvSpPr>
        <p:spPr>
          <a:xfrm>
            <a:off x="1467479" y="3526880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2-1</a:t>
            </a:r>
            <a:endParaRPr kumimoji="1" lang="ko-Kore-KR" altLang="en-US" b="1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7C67CD-C8E4-E04E-89FB-379E826AA2E4}"/>
              </a:ext>
            </a:extLst>
          </p:cNvPr>
          <p:cNvSpPr txBox="1"/>
          <p:nvPr/>
        </p:nvSpPr>
        <p:spPr>
          <a:xfrm>
            <a:off x="2115413" y="3524192"/>
            <a:ext cx="540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+mn-ea"/>
              </a:rPr>
              <a:t>사용자가</a:t>
            </a:r>
            <a:r>
              <a:rPr kumimoji="1" lang="ko-KR" altLang="en-US" dirty="0">
                <a:latin typeface="+mn-ea"/>
              </a:rPr>
              <a:t> 영상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이미지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영상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을 입력하지 않은 경우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65B10F-8EF7-EF41-A2D3-CF466A55FBCC}"/>
              </a:ext>
            </a:extLst>
          </p:cNvPr>
          <p:cNvSpPr txBox="1"/>
          <p:nvPr/>
        </p:nvSpPr>
        <p:spPr>
          <a:xfrm>
            <a:off x="1791446" y="4018459"/>
            <a:ext cx="889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+mn-ea"/>
              </a:rPr>
              <a:t>기존에 </a:t>
            </a:r>
            <a:r>
              <a:rPr kumimoji="1" lang="ko-Kore-KR" altLang="en-US" dirty="0">
                <a:latin typeface="+mn-ea"/>
              </a:rPr>
              <a:t>데이터베이스에</a:t>
            </a:r>
            <a:r>
              <a:rPr kumimoji="1" lang="ko-KR" altLang="en-US" dirty="0">
                <a:latin typeface="+mn-ea"/>
              </a:rPr>
              <a:t> 구축해놓은 영상을 대상으로 </a:t>
            </a:r>
            <a:r>
              <a:rPr kumimoji="1" lang="en-US" altLang="ko-KR" dirty="0">
                <a:latin typeface="+mn-ea"/>
              </a:rPr>
              <a:t>Yolo Detection</a:t>
            </a:r>
            <a:r>
              <a:rPr kumimoji="1" lang="ko-KR" altLang="en-US" dirty="0">
                <a:latin typeface="+mn-ea"/>
              </a:rPr>
              <a:t> 수행이 가능하다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A7E862-2E9C-5B40-AB9D-E92278CEA5C6}"/>
              </a:ext>
            </a:extLst>
          </p:cNvPr>
          <p:cNvSpPr/>
          <p:nvPr/>
        </p:nvSpPr>
        <p:spPr>
          <a:xfrm>
            <a:off x="1467479" y="4716503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2-2</a:t>
            </a:r>
            <a:endParaRPr kumimoji="1" lang="ko-Kore-KR" altLang="en-US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A8DA3A-A5FC-184C-873B-6645784A7247}"/>
              </a:ext>
            </a:extLst>
          </p:cNvPr>
          <p:cNvSpPr txBox="1"/>
          <p:nvPr/>
        </p:nvSpPr>
        <p:spPr>
          <a:xfrm>
            <a:off x="2115413" y="4713815"/>
            <a:ext cx="462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+mn-ea"/>
              </a:rPr>
              <a:t>사용자가</a:t>
            </a:r>
            <a:r>
              <a:rPr kumimoji="1" lang="ko-KR" altLang="en-US" dirty="0">
                <a:latin typeface="+mn-ea"/>
              </a:rPr>
              <a:t> 영상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이미지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영상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을 입력한 경우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EBF52F-AB4B-2B42-918C-006874EA26E1}"/>
              </a:ext>
            </a:extLst>
          </p:cNvPr>
          <p:cNvSpPr txBox="1"/>
          <p:nvPr/>
        </p:nvSpPr>
        <p:spPr>
          <a:xfrm>
            <a:off x="1791446" y="5208082"/>
            <a:ext cx="705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+mn-ea"/>
              </a:rPr>
              <a:t>사용자가 입력한 영상을 대상으로 </a:t>
            </a:r>
            <a:r>
              <a:rPr kumimoji="1" lang="en-US" altLang="ko-KR" dirty="0">
                <a:latin typeface="+mn-ea"/>
              </a:rPr>
              <a:t>Yolo Detection</a:t>
            </a:r>
            <a:r>
              <a:rPr kumimoji="1" lang="ko-KR" altLang="en-US" dirty="0">
                <a:latin typeface="+mn-ea"/>
              </a:rPr>
              <a:t> 수행이 가능하다</a:t>
            </a:r>
            <a:endParaRPr kumimoji="1" lang="ko-Kore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2666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A67A88E-9A45-6B45-940E-9F4884AF68C1}"/>
              </a:ext>
            </a:extLst>
          </p:cNvPr>
          <p:cNvCxnSpPr>
            <a:cxnSpLocks/>
          </p:cNvCxnSpPr>
          <p:nvPr/>
        </p:nvCxnSpPr>
        <p:spPr>
          <a:xfrm flipV="1">
            <a:off x="6034417" y="2408637"/>
            <a:ext cx="954548" cy="12280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21DB608-B67C-134B-A28D-E5648467E34E}"/>
              </a:ext>
            </a:extLst>
          </p:cNvPr>
          <p:cNvCxnSpPr>
            <a:cxnSpLocks/>
          </p:cNvCxnSpPr>
          <p:nvPr/>
        </p:nvCxnSpPr>
        <p:spPr>
          <a:xfrm>
            <a:off x="6034417" y="3636734"/>
            <a:ext cx="1019658" cy="9754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8BA5ED51-86A7-F045-901F-58BD612FB366}"/>
              </a:ext>
            </a:extLst>
          </p:cNvPr>
          <p:cNvCxnSpPr>
            <a:cxnSpLocks/>
          </p:cNvCxnSpPr>
          <p:nvPr/>
        </p:nvCxnSpPr>
        <p:spPr>
          <a:xfrm>
            <a:off x="3590468" y="3636734"/>
            <a:ext cx="244394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93" name="TextBox 3">
            <a:extLst>
              <a:ext uri="{FF2B5EF4-FFF2-40B4-BE49-F238E27FC236}">
                <a16:creationId xmlns:a16="http://schemas.microsoft.com/office/drawing/2014/main" id="{EDC3BFB9-AFC0-C94D-AE5B-065E80542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6" y="142081"/>
            <a:ext cx="1160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0</a:t>
            </a:r>
            <a:r>
              <a:rPr lang="en-US" altLang="ko-KR" sz="4800" b="1" dirty="0">
                <a:solidFill>
                  <a:srgbClr val="445569"/>
                </a:solidFill>
                <a:latin typeface="+mn-ea"/>
                <a:ea typeface="+mn-ea"/>
              </a:rPr>
              <a:t>2</a:t>
            </a:r>
            <a:r>
              <a:rPr lang="en-US" altLang="ko-KR" sz="4000" b="1" dirty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DCFC8-6244-4E48-B6F7-BB08F2ACCCBD}"/>
              </a:ext>
            </a:extLst>
          </p:cNvPr>
          <p:cNvSpPr txBox="1"/>
          <p:nvPr/>
        </p:nvSpPr>
        <p:spPr>
          <a:xfrm>
            <a:off x="999065" y="252383"/>
            <a:ext cx="200888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요구사항</a:t>
            </a:r>
            <a:endParaRPr lang="en-US" altLang="ko-KR" sz="2000" b="1" dirty="0">
              <a:solidFill>
                <a:srgbClr val="445569"/>
              </a:solidFill>
              <a:latin typeface="+mn-ea"/>
            </a:endParaRPr>
          </a:p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+mn-ea"/>
              </a:rPr>
              <a:t>-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 기능 요구사항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5AE523-EEF5-AA47-B56D-DB850E57E73F}"/>
              </a:ext>
            </a:extLst>
          </p:cNvPr>
          <p:cNvCxnSpPr>
            <a:cxnSpLocks/>
          </p:cNvCxnSpPr>
          <p:nvPr/>
        </p:nvCxnSpPr>
        <p:spPr>
          <a:xfrm>
            <a:off x="2616200" y="393700"/>
            <a:ext cx="9204325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BDAE50B-8189-F341-8BC6-1C229EDBB52A}"/>
              </a:ext>
            </a:extLst>
          </p:cNvPr>
          <p:cNvGrpSpPr/>
          <p:nvPr/>
        </p:nvGrpSpPr>
        <p:grpSpPr>
          <a:xfrm>
            <a:off x="4498247" y="3212662"/>
            <a:ext cx="1859356" cy="848142"/>
            <a:chOff x="5104739" y="3194194"/>
            <a:chExt cx="1859356" cy="84814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7FBF7D5-30FD-FE4E-B63C-A24180E0A8C8}"/>
                </a:ext>
              </a:extLst>
            </p:cNvPr>
            <p:cNvSpPr/>
            <p:nvPr/>
          </p:nvSpPr>
          <p:spPr>
            <a:xfrm>
              <a:off x="5104739" y="3194194"/>
              <a:ext cx="1859356" cy="8481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A327ED-3C9A-4E46-896A-240F4F8E1A4A}"/>
                </a:ext>
              </a:extLst>
            </p:cNvPr>
            <p:cNvSpPr txBox="1"/>
            <p:nvPr/>
          </p:nvSpPr>
          <p:spPr>
            <a:xfrm>
              <a:off x="5261159" y="3356655"/>
              <a:ext cx="14520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+mn-ea"/>
                </a:rPr>
                <a:t>[INPUT]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701EB5D-4C5A-664E-91A8-BB7C4044D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820" y="3306379"/>
            <a:ext cx="1160462" cy="11604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E0D077-6A06-714B-982C-69C04C244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628" y="3854893"/>
            <a:ext cx="1452035" cy="14520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5711626-AE8D-B940-B652-787D959A2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5193" y="3854895"/>
            <a:ext cx="1452033" cy="14520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486F87-BF9A-0143-A01F-CA1AC9E82AEC}"/>
              </a:ext>
            </a:extLst>
          </p:cNvPr>
          <p:cNvSpPr txBox="1"/>
          <p:nvPr/>
        </p:nvSpPr>
        <p:spPr>
          <a:xfrm>
            <a:off x="5987177" y="1386316"/>
            <a:ext cx="1142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</a:t>
            </a:r>
            <a:r>
              <a:rPr kumimoji="1" lang="en-US" altLang="ko-KR" sz="4800" b="1" dirty="0">
                <a:latin typeface="+mn-ea"/>
              </a:rPr>
              <a:t>1</a:t>
            </a:r>
            <a:endParaRPr kumimoji="1" lang="ko-Kore-KR" altLang="en-US" sz="4800" b="1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86D3A5-CE96-D649-BC57-D9F2B721887B}"/>
              </a:ext>
            </a:extLst>
          </p:cNvPr>
          <p:cNvSpPr txBox="1"/>
          <p:nvPr/>
        </p:nvSpPr>
        <p:spPr>
          <a:xfrm>
            <a:off x="5940191" y="4991648"/>
            <a:ext cx="1142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</a:t>
            </a:r>
            <a:r>
              <a:rPr kumimoji="1" lang="en-US" altLang="ko-KR" sz="4800" b="1" dirty="0">
                <a:latin typeface="+mn-ea"/>
              </a:rPr>
              <a:t>2</a:t>
            </a:r>
            <a:endParaRPr kumimoji="1" lang="ko-Kore-KR" altLang="en-US" sz="4800" b="1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5ABD07-E8C2-204F-918A-886246586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416" y="1682619"/>
            <a:ext cx="1452035" cy="145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89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3">
            <a:extLst>
              <a:ext uri="{FF2B5EF4-FFF2-40B4-BE49-F238E27FC236}">
                <a16:creationId xmlns:a16="http://schemas.microsoft.com/office/drawing/2014/main" id="{EDC3BFB9-AFC0-C94D-AE5B-065E80542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6" y="142081"/>
            <a:ext cx="1160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0</a:t>
            </a:r>
            <a:r>
              <a:rPr lang="en-US" altLang="ko-KR" sz="4800" b="1" dirty="0">
                <a:solidFill>
                  <a:srgbClr val="445569"/>
                </a:solidFill>
                <a:latin typeface="+mn-ea"/>
                <a:ea typeface="+mn-ea"/>
              </a:rPr>
              <a:t>2</a:t>
            </a:r>
            <a:r>
              <a:rPr lang="en-US" altLang="ko-KR" sz="4000" b="1" dirty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5AE523-EEF5-AA47-B56D-DB850E57E73F}"/>
              </a:ext>
            </a:extLst>
          </p:cNvPr>
          <p:cNvCxnSpPr>
            <a:cxnSpLocks/>
          </p:cNvCxnSpPr>
          <p:nvPr/>
        </p:nvCxnSpPr>
        <p:spPr>
          <a:xfrm>
            <a:off x="2839453" y="393700"/>
            <a:ext cx="898107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D6B47C-B15A-7D4A-88CE-E1A968575B73}"/>
              </a:ext>
            </a:extLst>
          </p:cNvPr>
          <p:cNvSpPr txBox="1"/>
          <p:nvPr/>
        </p:nvSpPr>
        <p:spPr>
          <a:xfrm>
            <a:off x="2616200" y="1306734"/>
            <a:ext cx="8140562" cy="87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latin typeface="+mn-ea"/>
              </a:rPr>
              <a:t>객체가</a:t>
            </a:r>
            <a:r>
              <a:rPr kumimoji="1" lang="ko-KR" altLang="en-US" dirty="0">
                <a:latin typeface="+mn-ea"/>
              </a:rPr>
              <a:t> 탐지된 순간의 이미지 추출과 </a:t>
            </a:r>
            <a:r>
              <a:rPr kumimoji="1" lang="en-US" altLang="ko-KR" dirty="0">
                <a:latin typeface="+mn-ea"/>
              </a:rPr>
              <a:t>bounding box annotation</a:t>
            </a:r>
            <a:r>
              <a:rPr kumimoji="1" lang="ko-KR" altLang="en-US" dirty="0">
                <a:latin typeface="+mn-ea"/>
              </a:rPr>
              <a:t> 과정을 거쳐 </a:t>
            </a:r>
            <a:endParaRPr kumimoji="1"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+mn-ea"/>
              </a:rPr>
              <a:t>이미지 데이터와 메타 데이터 정보를 실시간으로 수집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저장 가능하다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239D4B-3924-8443-897D-A7CF2B21D102}"/>
              </a:ext>
            </a:extLst>
          </p:cNvPr>
          <p:cNvSpPr txBox="1"/>
          <p:nvPr/>
        </p:nvSpPr>
        <p:spPr>
          <a:xfrm>
            <a:off x="1473201" y="1356667"/>
            <a:ext cx="1142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</a:t>
            </a:r>
            <a:r>
              <a:rPr kumimoji="1" lang="en-US" altLang="ko-KR" sz="4800" b="1" dirty="0">
                <a:latin typeface="+mn-ea"/>
              </a:rPr>
              <a:t>3</a:t>
            </a:r>
            <a:endParaRPr kumimoji="1" lang="ko-Kore-KR" altLang="en-US" sz="48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76BE70-AA5A-0742-B83E-0E3A2E78A13F}"/>
              </a:ext>
            </a:extLst>
          </p:cNvPr>
          <p:cNvSpPr txBox="1"/>
          <p:nvPr/>
        </p:nvSpPr>
        <p:spPr>
          <a:xfrm>
            <a:off x="999065" y="252383"/>
            <a:ext cx="200888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요구사항</a:t>
            </a:r>
            <a:endParaRPr lang="en-US" altLang="ko-KR" sz="2000" b="1" dirty="0">
              <a:solidFill>
                <a:srgbClr val="445569"/>
              </a:solidFill>
              <a:latin typeface="+mn-ea"/>
            </a:endParaRPr>
          </a:p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+mn-ea"/>
              </a:rPr>
              <a:t>-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 기능 요구사항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78EA6B-AC27-164A-B64A-2625EDC2778C}"/>
              </a:ext>
            </a:extLst>
          </p:cNvPr>
          <p:cNvSpPr txBox="1"/>
          <p:nvPr/>
        </p:nvSpPr>
        <p:spPr>
          <a:xfrm>
            <a:off x="5986760" y="3008386"/>
            <a:ext cx="5833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2000" dirty="0">
                <a:latin typeface="+mn-ea"/>
              </a:rPr>
              <a:t>YOLO</a:t>
            </a:r>
            <a:r>
              <a:rPr kumimoji="1" lang="ko-KR" altLang="en-US" sz="2000" dirty="0">
                <a:latin typeface="+mn-ea"/>
              </a:rPr>
              <a:t> 학습 모델로 탐지된 객체에 대해</a:t>
            </a:r>
            <a:endParaRPr kumimoji="1" lang="en-US" altLang="ko-KR" sz="2000" dirty="0">
              <a:latin typeface="+mn-ea"/>
            </a:endParaRPr>
          </a:p>
          <a:p>
            <a:pPr algn="r"/>
            <a:r>
              <a:rPr kumimoji="1" lang="en-US" altLang="ko-KR" sz="2000" dirty="0">
                <a:latin typeface="+mn-ea"/>
              </a:rPr>
              <a:t>Bounding box</a:t>
            </a:r>
            <a:r>
              <a:rPr kumimoji="1" lang="ko-KR" altLang="en-US" sz="2000" dirty="0">
                <a:latin typeface="+mn-ea"/>
              </a:rPr>
              <a:t>의 좌표 값과 </a:t>
            </a:r>
            <a:r>
              <a:rPr kumimoji="1" lang="en" altLang="ko-KR" sz="2000" dirty="0">
                <a:latin typeface="+mn-ea"/>
              </a:rPr>
              <a:t>confidence 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" altLang="ko-KR" sz="2000" dirty="0">
                <a:latin typeface="+mn-ea"/>
              </a:rPr>
              <a:t>score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</a:t>
            </a:r>
            <a:endParaRPr kumimoji="1" lang="en-US" altLang="ko-KR" sz="2000" dirty="0">
              <a:latin typeface="+mn-ea"/>
            </a:endParaRPr>
          </a:p>
          <a:p>
            <a:pPr algn="r"/>
            <a:r>
              <a:rPr kumimoji="1" lang="en" altLang="ko-KR" sz="2000" dirty="0">
                <a:latin typeface="+mn-ea"/>
              </a:rPr>
              <a:t>image id, class id, class name</a:t>
            </a:r>
            <a:r>
              <a:rPr kumimoji="1" lang="ko-KR" altLang="en-US" sz="2000" dirty="0">
                <a:latin typeface="+mn-ea"/>
              </a:rPr>
              <a:t>로 구성하여 </a:t>
            </a:r>
            <a:r>
              <a:rPr kumimoji="1" lang="ko-Kore-KR" altLang="en-US" sz="2000" dirty="0">
                <a:latin typeface="+mn-ea"/>
              </a:rPr>
              <a:t>제공</a:t>
            </a:r>
            <a:endParaRPr kumimoji="1" lang="en-US" altLang="ko-KR" sz="2000" dirty="0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40B5F-0C92-CE44-B141-5C968611925F}"/>
              </a:ext>
            </a:extLst>
          </p:cNvPr>
          <p:cNvSpPr/>
          <p:nvPr/>
        </p:nvSpPr>
        <p:spPr>
          <a:xfrm>
            <a:off x="1947174" y="5575205"/>
            <a:ext cx="9092223" cy="53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200" b="1" dirty="0">
                <a:solidFill>
                  <a:srgbClr val="C00000"/>
                </a:solidFill>
                <a:latin typeface="+mn-ea"/>
                <a:sym typeface="Wingdings" pitchFamily="2" charset="2"/>
              </a:rPr>
              <a:t>추가적인 </a:t>
            </a:r>
            <a:r>
              <a:rPr kumimoji="1" lang="en-US" altLang="ko-KR" sz="2200" b="1" dirty="0">
                <a:solidFill>
                  <a:srgbClr val="C00000"/>
                </a:solidFill>
                <a:latin typeface="+mn-ea"/>
                <a:sym typeface="Wingdings" pitchFamily="2" charset="2"/>
              </a:rPr>
              <a:t>Labeling </a:t>
            </a:r>
            <a:r>
              <a:rPr kumimoji="1" lang="ko-KR" altLang="en-US" sz="2200" b="1" dirty="0">
                <a:solidFill>
                  <a:srgbClr val="C00000"/>
                </a:solidFill>
                <a:latin typeface="+mn-ea"/>
                <a:sym typeface="Wingdings" pitchFamily="2" charset="2"/>
              </a:rPr>
              <a:t>과정 필요없이 바로 학습용 데이터로 사용 가능</a:t>
            </a:r>
            <a:endParaRPr lang="ko-Kore-KR" altLang="en-US" sz="22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A02460-51B3-974E-8AB1-9BA2A4C3323E}"/>
              </a:ext>
            </a:extLst>
          </p:cNvPr>
          <p:cNvSpPr/>
          <p:nvPr/>
        </p:nvSpPr>
        <p:spPr>
          <a:xfrm>
            <a:off x="1473201" y="5574757"/>
            <a:ext cx="1017124" cy="537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200" b="1" dirty="0">
                <a:solidFill>
                  <a:srgbClr val="C00000"/>
                </a:solidFill>
                <a:latin typeface="+mn-ea"/>
                <a:sym typeface="Wingdings" pitchFamily="2" charset="2"/>
              </a:rPr>
              <a:t></a:t>
            </a:r>
            <a:endParaRPr lang="ko-Kore-KR" altLang="en-US" sz="2200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32" name="Picture 1" descr="page6image51249568">
            <a:extLst>
              <a:ext uri="{FF2B5EF4-FFF2-40B4-BE49-F238E27FC236}">
                <a16:creationId xmlns:a16="http://schemas.microsoft.com/office/drawing/2014/main" id="{16BA895D-01A0-8F4C-95C5-A3CBFF671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61" y="2584062"/>
            <a:ext cx="5632739" cy="21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801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5CBB437-72E9-A845-964A-4D712D24D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6" y="142081"/>
            <a:ext cx="1160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0</a:t>
            </a:r>
            <a:r>
              <a:rPr lang="en-US" altLang="ko-KR" sz="4800" b="1" dirty="0">
                <a:solidFill>
                  <a:srgbClr val="445569"/>
                </a:solidFill>
                <a:latin typeface="+mn-ea"/>
                <a:ea typeface="+mn-ea"/>
              </a:rPr>
              <a:t>2</a:t>
            </a:r>
            <a:r>
              <a:rPr lang="en-US" altLang="ko-KR" sz="4000" b="1" dirty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cxnSp>
        <p:nvCxnSpPr>
          <p:cNvPr id="6" name="직선 연결선 6">
            <a:extLst>
              <a:ext uri="{FF2B5EF4-FFF2-40B4-BE49-F238E27FC236}">
                <a16:creationId xmlns:a16="http://schemas.microsoft.com/office/drawing/2014/main" id="{19C6C445-3E7E-164F-98C0-04D55D47926F}"/>
              </a:ext>
            </a:extLst>
          </p:cNvPr>
          <p:cNvCxnSpPr>
            <a:cxnSpLocks/>
          </p:cNvCxnSpPr>
          <p:nvPr/>
        </p:nvCxnSpPr>
        <p:spPr>
          <a:xfrm>
            <a:off x="2839453" y="393700"/>
            <a:ext cx="898107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EC8C9D-9DA5-F040-895E-4AB050D1DDC7}"/>
              </a:ext>
            </a:extLst>
          </p:cNvPr>
          <p:cNvSpPr txBox="1"/>
          <p:nvPr/>
        </p:nvSpPr>
        <p:spPr>
          <a:xfrm>
            <a:off x="999065" y="252383"/>
            <a:ext cx="200888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요구사항</a:t>
            </a:r>
            <a:endParaRPr lang="en-US" altLang="ko-KR" sz="2000" b="1" dirty="0">
              <a:solidFill>
                <a:srgbClr val="445569"/>
              </a:solidFill>
              <a:latin typeface="+mn-ea"/>
            </a:endParaRPr>
          </a:p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+mn-ea"/>
              </a:rPr>
              <a:t>-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 기능 요구사항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7CF66-4BF3-CC42-B98E-BAB3AA87450C}"/>
              </a:ext>
            </a:extLst>
          </p:cNvPr>
          <p:cNvSpPr txBox="1"/>
          <p:nvPr/>
        </p:nvSpPr>
        <p:spPr>
          <a:xfrm>
            <a:off x="464019" y="1070571"/>
            <a:ext cx="1142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</a:t>
            </a:r>
            <a:r>
              <a:rPr kumimoji="1" lang="en-US" altLang="ko-KR" sz="4800" b="1" dirty="0">
                <a:latin typeface="+mn-ea"/>
              </a:rPr>
              <a:t>4</a:t>
            </a:r>
            <a:endParaRPr kumimoji="1" lang="ko-Kore-KR" altLang="en-US" sz="4800" b="1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E389E-AE0B-8248-85DC-8A41D812D1CE}"/>
              </a:ext>
            </a:extLst>
          </p:cNvPr>
          <p:cNvSpPr txBox="1"/>
          <p:nvPr/>
        </p:nvSpPr>
        <p:spPr>
          <a:xfrm>
            <a:off x="1465385" y="4877842"/>
            <a:ext cx="97184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dirty="0">
                <a:latin typeface="+mn-ea"/>
              </a:rPr>
              <a:t>모델</a:t>
            </a:r>
            <a:r>
              <a:rPr kumimoji="1" lang="ko-KR" altLang="en-US" sz="2000" dirty="0">
                <a:latin typeface="+mn-ea"/>
              </a:rPr>
              <a:t> 성능 평가 지표인 </a:t>
            </a:r>
            <a:r>
              <a:rPr kumimoji="1" lang="en-US" altLang="ko-KR" sz="2000" b="1" dirty="0">
                <a:latin typeface="+mn-ea"/>
              </a:rPr>
              <a:t>AP</a:t>
            </a:r>
            <a:r>
              <a:rPr kumimoji="1" lang="ko-KR" altLang="en-US" sz="2000" b="1" dirty="0" err="1">
                <a:latin typeface="+mn-ea"/>
              </a:rPr>
              <a:t>를</a:t>
            </a:r>
            <a:r>
              <a:rPr kumimoji="1" lang="ko-KR" altLang="en-US" sz="2000" b="1" dirty="0">
                <a:latin typeface="+mn-ea"/>
              </a:rPr>
              <a:t> 이용</a:t>
            </a:r>
            <a:r>
              <a:rPr kumimoji="1" lang="ko-KR" altLang="en-US" sz="2000" dirty="0">
                <a:latin typeface="+mn-ea"/>
              </a:rPr>
              <a:t>하여 탐지된 객체가 포함된 이미지들에 대한 </a:t>
            </a:r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200" b="1" dirty="0">
                <a:latin typeface="+mn-ea"/>
              </a:rPr>
              <a:t>정확도를 보장한다</a:t>
            </a:r>
            <a:r>
              <a:rPr kumimoji="1" lang="en-US" altLang="ko-KR" sz="2200" b="1" dirty="0">
                <a:latin typeface="+mn-ea"/>
              </a:rPr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265D2C-4290-1F4A-9946-724D3C063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85" y="1901566"/>
            <a:ext cx="3411630" cy="266107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EB34C4F-516E-8F4A-A610-F5646F25E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198" y="2308628"/>
            <a:ext cx="6273572" cy="184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987B21-D682-F64F-AAE3-812EA4EA8CB1}"/>
              </a:ext>
            </a:extLst>
          </p:cNvPr>
          <p:cNvSpPr/>
          <p:nvPr/>
        </p:nvSpPr>
        <p:spPr>
          <a:xfrm>
            <a:off x="1465385" y="5616506"/>
            <a:ext cx="98473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000" dirty="0">
                <a:latin typeface="+mn-ea"/>
              </a:rPr>
              <a:t>각 클래스에 대한 </a:t>
            </a:r>
            <a:r>
              <a:rPr kumimoji="1" lang="en-US" altLang="ko-KR" sz="2000" dirty="0">
                <a:latin typeface="+mn-ea"/>
              </a:rPr>
              <a:t>AP</a:t>
            </a:r>
            <a:r>
              <a:rPr kumimoji="1" lang="ko-KR" altLang="en-US" sz="2000" dirty="0" err="1">
                <a:latin typeface="+mn-ea"/>
              </a:rPr>
              <a:t>를</a:t>
            </a:r>
            <a:r>
              <a:rPr kumimoji="1" lang="ko-KR" altLang="en-US" sz="2000" dirty="0">
                <a:latin typeface="+mn-ea"/>
              </a:rPr>
              <a:t> 구하기 위해서 학습 모델 구축에 사용할 이미지들에 대해 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Annotation</a:t>
            </a:r>
            <a:r>
              <a:rPr kumimoji="1" lang="ko-KR" altLang="en-US" sz="2000" dirty="0">
                <a:latin typeface="+mn-ea"/>
              </a:rPr>
              <a:t>한 뒤 </a:t>
            </a:r>
            <a:r>
              <a:rPr kumimoji="1" lang="en-US" altLang="ko-KR" sz="2000" dirty="0">
                <a:latin typeface="+mn-ea"/>
              </a:rPr>
              <a:t>Train/Validation/Test set</a:t>
            </a:r>
            <a:r>
              <a:rPr kumimoji="1" lang="ko-KR" altLang="en-US" sz="2000">
                <a:latin typeface="+mn-ea"/>
              </a:rPr>
              <a:t>을 </a:t>
            </a:r>
            <a:r>
              <a:rPr kumimoji="1" lang="en-US" altLang="ko-KR" sz="2000">
                <a:latin typeface="+mn-ea"/>
              </a:rPr>
              <a:t>6:2:2</a:t>
            </a:r>
            <a:r>
              <a:rPr kumimoji="1" lang="ko-KR" altLang="en-US" sz="2000" dirty="0">
                <a:latin typeface="+mn-ea"/>
              </a:rPr>
              <a:t>의 비율로 나눈다</a:t>
            </a:r>
            <a:r>
              <a:rPr kumimoji="1" lang="en-US" altLang="ko-KR" sz="2000" dirty="0">
                <a:latin typeface="+mn-ea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1BC433-883E-0547-A765-472A88EAEC6C}"/>
              </a:ext>
            </a:extLst>
          </p:cNvPr>
          <p:cNvSpPr txBox="1"/>
          <p:nvPr/>
        </p:nvSpPr>
        <p:spPr>
          <a:xfrm>
            <a:off x="1607018" y="1258025"/>
            <a:ext cx="2820003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+mn-ea"/>
              </a:rPr>
              <a:t>결과물에 대한 성능 보장 </a:t>
            </a:r>
            <a:endParaRPr kumimoji="1" lang="ko-Kore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122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5CBB437-72E9-A845-964A-4D712D24D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6" y="142081"/>
            <a:ext cx="1160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0</a:t>
            </a:r>
            <a:r>
              <a:rPr lang="en-US" altLang="ko-KR" sz="4800" b="1" dirty="0">
                <a:solidFill>
                  <a:srgbClr val="445569"/>
                </a:solidFill>
                <a:latin typeface="+mn-ea"/>
                <a:ea typeface="+mn-ea"/>
              </a:rPr>
              <a:t>2</a:t>
            </a:r>
            <a:r>
              <a:rPr lang="en-US" altLang="ko-KR" sz="4000" b="1" dirty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cxnSp>
        <p:nvCxnSpPr>
          <p:cNvPr id="6" name="직선 연결선 6">
            <a:extLst>
              <a:ext uri="{FF2B5EF4-FFF2-40B4-BE49-F238E27FC236}">
                <a16:creationId xmlns:a16="http://schemas.microsoft.com/office/drawing/2014/main" id="{19C6C445-3E7E-164F-98C0-04D55D47926F}"/>
              </a:ext>
            </a:extLst>
          </p:cNvPr>
          <p:cNvCxnSpPr>
            <a:cxnSpLocks/>
          </p:cNvCxnSpPr>
          <p:nvPr/>
        </p:nvCxnSpPr>
        <p:spPr>
          <a:xfrm>
            <a:off x="2839453" y="393700"/>
            <a:ext cx="898107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EC8C9D-9DA5-F040-895E-4AB050D1DDC7}"/>
              </a:ext>
            </a:extLst>
          </p:cNvPr>
          <p:cNvSpPr txBox="1"/>
          <p:nvPr/>
        </p:nvSpPr>
        <p:spPr>
          <a:xfrm>
            <a:off x="999065" y="252383"/>
            <a:ext cx="200888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요구사항</a:t>
            </a:r>
            <a:endParaRPr lang="en-US" altLang="ko-KR" sz="2000" b="1" dirty="0">
              <a:solidFill>
                <a:srgbClr val="445569"/>
              </a:solidFill>
              <a:latin typeface="+mn-ea"/>
            </a:endParaRPr>
          </a:p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+mn-ea"/>
              </a:rPr>
              <a:t>-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 기능 요구사항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7CF66-4BF3-CC42-B98E-BAB3AA87450C}"/>
              </a:ext>
            </a:extLst>
          </p:cNvPr>
          <p:cNvSpPr txBox="1"/>
          <p:nvPr/>
        </p:nvSpPr>
        <p:spPr>
          <a:xfrm>
            <a:off x="464019" y="1070571"/>
            <a:ext cx="1142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</a:t>
            </a:r>
            <a:r>
              <a:rPr kumimoji="1" lang="en-US" altLang="ko-KR" sz="4800" b="1" dirty="0">
                <a:latin typeface="+mn-ea"/>
              </a:rPr>
              <a:t>4</a:t>
            </a:r>
            <a:endParaRPr kumimoji="1" lang="ko-Kore-KR" altLang="en-US" sz="4800" b="1" dirty="0">
              <a:latin typeface="+mn-ea"/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AD00B596-CE01-3C4B-8A7D-8C2A81892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19" y="1901568"/>
            <a:ext cx="5656413" cy="292737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8201D34-D394-8043-B642-031766C330D9}"/>
              </a:ext>
            </a:extLst>
          </p:cNvPr>
          <p:cNvSpPr/>
          <p:nvPr/>
        </p:nvSpPr>
        <p:spPr>
          <a:xfrm>
            <a:off x="1840523" y="5111255"/>
            <a:ext cx="83479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000" dirty="0">
                <a:latin typeface="+mn-ea"/>
                <a:sym typeface="Wingdings" pitchFamily="2" charset="2"/>
              </a:rPr>
              <a:t></a:t>
            </a:r>
            <a:r>
              <a:rPr kumimoji="1" lang="ko-KR" altLang="en-US" sz="2000" dirty="0">
                <a:latin typeface="+mn-ea"/>
                <a:sym typeface="Wingdings" pitchFamily="2" charset="2"/>
              </a:rPr>
              <a:t> </a:t>
            </a:r>
            <a:r>
              <a:rPr kumimoji="1" lang="en-US" altLang="ko-KR" sz="2000" dirty="0" err="1">
                <a:latin typeface="+mn-ea"/>
              </a:rPr>
              <a:t>IoU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threshold </a:t>
            </a:r>
            <a:r>
              <a:rPr kumimoji="1" lang="ko-KR" altLang="en-US" sz="2000" dirty="0">
                <a:latin typeface="+mn-ea"/>
              </a:rPr>
              <a:t>값을 </a:t>
            </a:r>
            <a:r>
              <a:rPr kumimoji="1" lang="en-US" altLang="ko-KR" sz="2000" b="1" dirty="0">
                <a:solidFill>
                  <a:srgbClr val="C00000"/>
                </a:solidFill>
                <a:latin typeface="+mn-ea"/>
              </a:rPr>
              <a:t>0.5,</a:t>
            </a:r>
            <a:r>
              <a:rPr kumimoji="1" lang="ko-KR" altLang="en-US" sz="2000" b="1" dirty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en-US" altLang="ko-KR" sz="2000" b="1" dirty="0">
                <a:solidFill>
                  <a:srgbClr val="C00000"/>
                </a:solidFill>
                <a:latin typeface="+mn-ea"/>
              </a:rPr>
              <a:t>0.7,</a:t>
            </a:r>
            <a:r>
              <a:rPr kumimoji="1" lang="ko-KR" altLang="en-US" sz="2000" b="1" dirty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en-US" altLang="ko-KR" sz="2000" b="1" dirty="0">
                <a:solidFill>
                  <a:srgbClr val="C00000"/>
                </a:solidFill>
                <a:latin typeface="+mn-ea"/>
              </a:rPr>
              <a:t>0.9</a:t>
            </a:r>
            <a:r>
              <a:rPr kumimoji="1" lang="ko-KR" altLang="en-US" sz="2000" b="1" dirty="0">
                <a:solidFill>
                  <a:srgbClr val="C00000"/>
                </a:solidFill>
                <a:latin typeface="+mn-ea"/>
              </a:rPr>
              <a:t>의 세가지 값으로 변경하며 </a:t>
            </a:r>
            <a:endParaRPr kumimoji="1" lang="en-US" altLang="ko-KR" sz="2000" b="1" dirty="0">
              <a:solidFill>
                <a:srgbClr val="C00000"/>
              </a:solidFill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각 </a:t>
            </a:r>
            <a:r>
              <a:rPr kumimoji="1" lang="en-US" altLang="ko-KR" sz="2000" dirty="0" err="1">
                <a:latin typeface="+mn-ea"/>
              </a:rPr>
              <a:t>IoU</a:t>
            </a:r>
            <a:r>
              <a:rPr kumimoji="1" lang="ko-KR" altLang="en-US" sz="2000" dirty="0">
                <a:latin typeface="+mn-ea"/>
              </a:rPr>
              <a:t>에 따른 </a:t>
            </a:r>
            <a:r>
              <a:rPr kumimoji="1" lang="en-US" altLang="ko-KR" sz="2000" dirty="0">
                <a:latin typeface="+mn-ea"/>
              </a:rPr>
              <a:t>AP </a:t>
            </a:r>
            <a:r>
              <a:rPr kumimoji="1" lang="ko-KR" altLang="en-US" sz="2000" dirty="0">
                <a:latin typeface="+mn-ea"/>
              </a:rPr>
              <a:t>값을 전체 클래스 개수로 나눈 </a:t>
            </a:r>
            <a:r>
              <a:rPr kumimoji="1" lang="en-US" altLang="ko-KR" sz="2000" dirty="0" err="1">
                <a:latin typeface="+mn-ea"/>
              </a:rPr>
              <a:t>mAP</a:t>
            </a:r>
            <a:r>
              <a:rPr kumimoji="1" lang="ko-KR" altLang="en-US" sz="2000" dirty="0">
                <a:latin typeface="+mn-ea"/>
              </a:rPr>
              <a:t> 수치로 나타낸다</a:t>
            </a:r>
            <a:r>
              <a:rPr kumimoji="1" lang="en-US" altLang="ko-KR" sz="2000" dirty="0">
                <a:latin typeface="+mn-ea"/>
              </a:rPr>
              <a:t>.</a:t>
            </a:r>
          </a:p>
          <a:p>
            <a:r>
              <a:rPr kumimoji="1" lang="ko-KR" altLang="en-US" sz="2000" dirty="0">
                <a:latin typeface="+mn-ea"/>
              </a:rPr>
              <a:t> </a:t>
            </a:r>
            <a:endParaRPr kumimoji="1" lang="en-US" altLang="ko-Kore-KR" sz="2000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0EA4A6-45D2-7445-B9F2-2A21E6022D98}"/>
              </a:ext>
            </a:extLst>
          </p:cNvPr>
          <p:cNvSpPr/>
          <p:nvPr/>
        </p:nvSpPr>
        <p:spPr>
          <a:xfrm>
            <a:off x="6446736" y="1901568"/>
            <a:ext cx="5522526" cy="3209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2000" dirty="0">
                <a:latin typeface="+mn-ea"/>
              </a:rPr>
              <a:t>가장</a:t>
            </a:r>
            <a:r>
              <a:rPr lang="ko-KR" altLang="en-US" sz="2000" dirty="0">
                <a:latin typeface="+mn-ea"/>
              </a:rPr>
              <a:t> 많이 사용되는 성능 측정 방식인 </a:t>
            </a:r>
            <a:endParaRPr lang="en-US" altLang="ko-KR" sz="2000" dirty="0">
              <a:latin typeface="+mn-ea"/>
            </a:endParaRPr>
          </a:p>
          <a:p>
            <a:r>
              <a:rPr lang="ko-Kore-KR" altLang="en-US" sz="2000" b="1" dirty="0">
                <a:latin typeface="+mn-ea"/>
              </a:rPr>
              <a:t>Pascal VOC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metric</a:t>
            </a:r>
            <a:r>
              <a:rPr lang="ko-KR" altLang="en-US" sz="2000" dirty="0">
                <a:latin typeface="+mn-ea"/>
              </a:rPr>
              <a:t>은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1</a:t>
            </a:r>
            <a:r>
              <a:rPr lang="ko-KR" altLang="en-US" sz="2000" dirty="0">
                <a:latin typeface="+mn-ea"/>
              </a:rPr>
              <a:t>개의 </a:t>
            </a:r>
            <a:r>
              <a:rPr lang="en-US" altLang="ko-KR" sz="2000" dirty="0" err="1">
                <a:latin typeface="+mn-ea"/>
              </a:rPr>
              <a:t>IoU</a:t>
            </a:r>
            <a:r>
              <a:rPr lang="en-US" altLang="ko-KR" sz="2000" dirty="0">
                <a:latin typeface="+mn-ea"/>
              </a:rPr>
              <a:t>(0.5) </a:t>
            </a:r>
          </a:p>
          <a:p>
            <a:r>
              <a:rPr lang="ko-KR" altLang="en-US" sz="2000" dirty="0">
                <a:latin typeface="+mn-ea"/>
              </a:rPr>
              <a:t>즉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single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threshold </a:t>
            </a:r>
            <a:r>
              <a:rPr lang="ko-KR" altLang="en-US" sz="2000" dirty="0">
                <a:latin typeface="+mn-ea"/>
              </a:rPr>
              <a:t>값으로만 측정하여 </a:t>
            </a:r>
            <a:endParaRPr lang="en-US" altLang="ko-KR" sz="2000" dirty="0">
              <a:latin typeface="+mn-ea"/>
            </a:endParaRPr>
          </a:p>
          <a:p>
            <a:r>
              <a:rPr lang="ko-KR" altLang="en-US" sz="2000" u="sng" dirty="0">
                <a:latin typeface="+mn-ea"/>
              </a:rPr>
              <a:t>정확도 측정에 있어 느슨하다는 단점이</a:t>
            </a:r>
            <a:r>
              <a:rPr lang="ko-KR" altLang="en-US" sz="2000" dirty="0">
                <a:latin typeface="+mn-ea"/>
              </a:rPr>
              <a:t> 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ore-KR" sz="2000" b="1" dirty="0">
                <a:latin typeface="+mn-ea"/>
              </a:rPr>
              <a:t>MS COCO </a:t>
            </a:r>
            <a:r>
              <a:rPr lang="en-US" altLang="ko-KR" sz="2000" b="1" dirty="0">
                <a:latin typeface="+mn-ea"/>
              </a:rPr>
              <a:t>metric</a:t>
            </a:r>
            <a:r>
              <a:rPr lang="ko-KR" altLang="en-US" sz="2000" dirty="0">
                <a:latin typeface="+mn-ea"/>
              </a:rPr>
              <a:t>은 </a:t>
            </a:r>
            <a:r>
              <a:rPr lang="en" altLang="ko-Kore-KR" sz="2000" dirty="0" err="1">
                <a:latin typeface="+mn-ea"/>
              </a:rPr>
              <a:t>IoU</a:t>
            </a:r>
            <a:r>
              <a:rPr lang="en" altLang="ko-Kore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기준을 높이다 보니 </a:t>
            </a:r>
            <a:r>
              <a:rPr lang="ko-KR" altLang="en-US" sz="2000" u="sng" dirty="0">
                <a:latin typeface="+mn-ea"/>
              </a:rPr>
              <a:t>상대적으로 </a:t>
            </a:r>
            <a:r>
              <a:rPr lang="en" altLang="ko-Kore-KR" sz="2000" u="sng" dirty="0">
                <a:latin typeface="+mn-ea"/>
              </a:rPr>
              <a:t>classification </a:t>
            </a:r>
            <a:r>
              <a:rPr lang="ko-KR" altLang="en-US" sz="2000" u="sng" dirty="0">
                <a:latin typeface="+mn-ea"/>
              </a:rPr>
              <a:t>정확도는 무시되며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u="sng" dirty="0" err="1">
                <a:latin typeface="+mn-ea"/>
              </a:rPr>
              <a:t>IoU</a:t>
            </a:r>
            <a:r>
              <a:rPr lang="ko-KR" altLang="en-US" sz="2000" u="sng" dirty="0">
                <a:latin typeface="+mn-ea"/>
              </a:rPr>
              <a:t>가 높아짐에 따라 동일한 가중치 값을 적용한다는 단점</a:t>
            </a:r>
            <a:r>
              <a:rPr lang="ko-KR" altLang="en-US" sz="2000" dirty="0">
                <a:latin typeface="+mn-ea"/>
              </a:rPr>
              <a:t>이 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ko-Kore-KR" altLang="en-US" sz="2000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EAE3EF-B30D-3B4A-8BB8-796BD1A9BB52}"/>
              </a:ext>
            </a:extLst>
          </p:cNvPr>
          <p:cNvSpPr/>
          <p:nvPr/>
        </p:nvSpPr>
        <p:spPr>
          <a:xfrm>
            <a:off x="1840523" y="5928509"/>
            <a:ext cx="915686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kumimoji="1" lang="ko-KR" altLang="en-US" dirty="0">
                <a:latin typeface="+mn-ea"/>
              </a:rPr>
              <a:t>제공하는 </a:t>
            </a:r>
            <a:r>
              <a:rPr kumimoji="1" lang="en-US" altLang="ko-KR">
                <a:latin typeface="+mn-ea"/>
              </a:rPr>
              <a:t>32</a:t>
            </a:r>
            <a:r>
              <a:rPr kumimoji="1" lang="ko-KR" altLang="en-US">
                <a:latin typeface="+mn-ea"/>
              </a:rPr>
              <a:t>개 </a:t>
            </a:r>
            <a:r>
              <a:rPr kumimoji="1" lang="ko-KR" altLang="en-US" dirty="0">
                <a:latin typeface="+mn-ea"/>
              </a:rPr>
              <a:t>클래스의 </a:t>
            </a:r>
            <a:r>
              <a:rPr kumimoji="1" lang="en-US" altLang="ko-KR" sz="2000" b="1" dirty="0" err="1">
                <a:latin typeface="+mn-ea"/>
              </a:rPr>
              <a:t>mAP</a:t>
            </a:r>
            <a:r>
              <a:rPr kumimoji="1" lang="ko-KR" altLang="en-US" sz="2000" b="1" dirty="0" err="1">
                <a:latin typeface="+mn-ea"/>
              </a:rPr>
              <a:t>를</a:t>
            </a:r>
            <a:r>
              <a:rPr kumimoji="1" lang="ko-KR" altLang="en-US" sz="2000" b="1" dirty="0">
                <a:latin typeface="+mn-ea"/>
              </a:rPr>
              <a:t> </a:t>
            </a:r>
            <a:r>
              <a:rPr kumimoji="1" lang="en-US" altLang="ko-KR" sz="2000" b="1" dirty="0">
                <a:latin typeface="+mn-ea"/>
              </a:rPr>
              <a:t>85.0(%)</a:t>
            </a:r>
            <a:r>
              <a:rPr kumimoji="1" lang="ko-KR" altLang="en-US" sz="2000" b="1" dirty="0">
                <a:latin typeface="+mn-ea"/>
              </a:rPr>
              <a:t>이상으로 하여 </a:t>
            </a:r>
            <a:endParaRPr kumimoji="1" lang="en-US" altLang="ko-KR" sz="2000" b="1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준수한 탐지 성능을 보장하고 따라서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사용자들은 질 높은 결과물을 제공받을 수 있다</a:t>
            </a:r>
            <a:r>
              <a:rPr kumimoji="1" lang="en-US" altLang="ko-KR" dirty="0">
                <a:latin typeface="+mn-ea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FF7C2-DFFE-2042-92DD-3D728C48AACE}"/>
              </a:ext>
            </a:extLst>
          </p:cNvPr>
          <p:cNvSpPr txBox="1"/>
          <p:nvPr/>
        </p:nvSpPr>
        <p:spPr>
          <a:xfrm>
            <a:off x="1607018" y="1258025"/>
            <a:ext cx="2820003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+mn-ea"/>
              </a:rPr>
              <a:t>결과물에 대한 성능 보장 </a:t>
            </a:r>
            <a:endParaRPr kumimoji="1" lang="ko-Kore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654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3">
            <a:extLst>
              <a:ext uri="{FF2B5EF4-FFF2-40B4-BE49-F238E27FC236}">
                <a16:creationId xmlns:a16="http://schemas.microsoft.com/office/drawing/2014/main" id="{EDC3BFB9-AFC0-C94D-AE5B-065E80542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6" y="142081"/>
            <a:ext cx="1160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0</a:t>
            </a:r>
            <a:r>
              <a:rPr lang="en-US" altLang="ko-KR" sz="4800" b="1" dirty="0">
                <a:solidFill>
                  <a:srgbClr val="445569"/>
                </a:solidFill>
                <a:latin typeface="+mn-ea"/>
                <a:ea typeface="+mn-ea"/>
              </a:rPr>
              <a:t>2</a:t>
            </a:r>
            <a:r>
              <a:rPr lang="en-US" altLang="ko-KR" sz="4000" b="1" dirty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5AE523-EEF5-AA47-B56D-DB850E57E73F}"/>
              </a:ext>
            </a:extLst>
          </p:cNvPr>
          <p:cNvCxnSpPr>
            <a:cxnSpLocks/>
          </p:cNvCxnSpPr>
          <p:nvPr/>
        </p:nvCxnSpPr>
        <p:spPr>
          <a:xfrm>
            <a:off x="2839453" y="393700"/>
            <a:ext cx="898107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37CFD1-6260-A84F-B8EE-FBEB6DD60939}"/>
              </a:ext>
            </a:extLst>
          </p:cNvPr>
          <p:cNvSpPr txBox="1"/>
          <p:nvPr/>
        </p:nvSpPr>
        <p:spPr>
          <a:xfrm>
            <a:off x="1315566" y="1390995"/>
            <a:ext cx="1142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</a:t>
            </a:r>
            <a:r>
              <a:rPr kumimoji="1" lang="en-US" altLang="ko-KR" sz="4800" b="1" dirty="0">
                <a:latin typeface="+mn-ea"/>
              </a:rPr>
              <a:t>5</a:t>
            </a:r>
            <a:endParaRPr kumimoji="1" lang="ko-Kore-KR" altLang="en-US" sz="4800" b="1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C557D6-5DF9-214F-A503-EA45F46F15A6}"/>
              </a:ext>
            </a:extLst>
          </p:cNvPr>
          <p:cNvSpPr txBox="1"/>
          <p:nvPr/>
        </p:nvSpPr>
        <p:spPr>
          <a:xfrm>
            <a:off x="2458565" y="1570115"/>
            <a:ext cx="571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+mn-ea"/>
              </a:rPr>
              <a:t>사용자는 </a:t>
            </a:r>
            <a:r>
              <a:rPr kumimoji="1" lang="en-US" altLang="ko-Kore-KR" dirty="0">
                <a:latin typeface="+mn-ea"/>
              </a:rPr>
              <a:t>Image Augmentation</a:t>
            </a:r>
            <a:r>
              <a:rPr kumimoji="1" lang="ko-KR" altLang="en-US" dirty="0">
                <a:latin typeface="+mn-ea"/>
              </a:rPr>
              <a:t> 옵션을 </a:t>
            </a:r>
            <a:r>
              <a:rPr kumimoji="1" lang="ko-Kore-KR" altLang="en-US" dirty="0">
                <a:latin typeface="+mn-ea"/>
              </a:rPr>
              <a:t>선택할</a:t>
            </a:r>
            <a:r>
              <a:rPr kumimoji="1" lang="ko-KR" altLang="en-US" dirty="0">
                <a:latin typeface="+mn-ea"/>
              </a:rPr>
              <a:t> 수 있다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93EF4B-01BF-6240-A3E8-CC5D946E16A1}"/>
              </a:ext>
            </a:extLst>
          </p:cNvPr>
          <p:cNvSpPr/>
          <p:nvPr/>
        </p:nvSpPr>
        <p:spPr>
          <a:xfrm>
            <a:off x="1315566" y="2317133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5-1</a:t>
            </a:r>
            <a:endParaRPr kumimoji="1" lang="ko-Kore-KR" altLang="en-US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42576A-0CAB-A14A-9FEB-268E4F9B148E}"/>
              </a:ext>
            </a:extLst>
          </p:cNvPr>
          <p:cNvSpPr txBox="1"/>
          <p:nvPr/>
        </p:nvSpPr>
        <p:spPr>
          <a:xfrm>
            <a:off x="1963500" y="2314445"/>
            <a:ext cx="615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+mn-ea"/>
              </a:rPr>
              <a:t>사용자가</a:t>
            </a:r>
            <a:r>
              <a:rPr kumimoji="1" lang="en-US" altLang="ko-Kore-KR" dirty="0">
                <a:latin typeface="+mn-ea"/>
              </a:rPr>
              <a:t> Image Augmentation</a:t>
            </a:r>
            <a:r>
              <a:rPr kumimoji="1" lang="ko-KR" altLang="en-US" dirty="0">
                <a:latin typeface="+mn-ea"/>
              </a:rPr>
              <a:t> 옵션을 선택하지 않은 경우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0AB09-626C-364C-B458-53B39B101726}"/>
              </a:ext>
            </a:extLst>
          </p:cNvPr>
          <p:cNvSpPr txBox="1"/>
          <p:nvPr/>
        </p:nvSpPr>
        <p:spPr>
          <a:xfrm>
            <a:off x="1639533" y="2808712"/>
            <a:ext cx="655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</a:t>
            </a:r>
            <a:r>
              <a:rPr kumimoji="1" lang="en-US" altLang="ko-KR" b="1" dirty="0">
                <a:latin typeface="+mn-ea"/>
              </a:rPr>
              <a:t>3</a:t>
            </a:r>
            <a:r>
              <a:rPr kumimoji="1" lang="ko-KR" altLang="en-US" dirty="0">
                <a:latin typeface="+mn-ea"/>
              </a:rPr>
              <a:t>에서 저장된 학습용 데이터 셋을 사용자에게 제공 가능하다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DE18E0-7824-5841-A3EF-E1734B3228B0}"/>
              </a:ext>
            </a:extLst>
          </p:cNvPr>
          <p:cNvSpPr/>
          <p:nvPr/>
        </p:nvSpPr>
        <p:spPr>
          <a:xfrm>
            <a:off x="1315566" y="3506756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5-2</a:t>
            </a:r>
            <a:endParaRPr kumimoji="1" lang="ko-Kore-KR" altLang="en-US" b="1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687350-3DB6-B745-A040-56136CBF2C40}"/>
              </a:ext>
            </a:extLst>
          </p:cNvPr>
          <p:cNvSpPr txBox="1"/>
          <p:nvPr/>
        </p:nvSpPr>
        <p:spPr>
          <a:xfrm>
            <a:off x="1963500" y="3504068"/>
            <a:ext cx="538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+mn-ea"/>
              </a:rPr>
              <a:t>사용자가</a:t>
            </a:r>
            <a:r>
              <a:rPr kumimoji="1" lang="en-US" altLang="ko-Kore-KR" dirty="0">
                <a:latin typeface="+mn-ea"/>
              </a:rPr>
              <a:t> Image Augmentation</a:t>
            </a:r>
            <a:r>
              <a:rPr kumimoji="1" lang="ko-KR" altLang="en-US" dirty="0">
                <a:latin typeface="+mn-ea"/>
              </a:rPr>
              <a:t> 옵션을 선택한 경우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2A4D2-E0B1-3746-A452-AA38CF47D4AE}"/>
              </a:ext>
            </a:extLst>
          </p:cNvPr>
          <p:cNvSpPr txBox="1"/>
          <p:nvPr/>
        </p:nvSpPr>
        <p:spPr>
          <a:xfrm>
            <a:off x="1639533" y="3998335"/>
            <a:ext cx="101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</a:t>
            </a:r>
            <a:r>
              <a:rPr kumimoji="1" lang="en-US" altLang="ko-KR" b="1" dirty="0">
                <a:latin typeface="+mn-ea"/>
              </a:rPr>
              <a:t>3</a:t>
            </a:r>
            <a:r>
              <a:rPr kumimoji="1" lang="ko-KR" altLang="en-US" dirty="0">
                <a:latin typeface="+mn-ea"/>
              </a:rPr>
              <a:t>에서 저장된 학습용 데이터 셋에 </a:t>
            </a:r>
            <a:r>
              <a:rPr kumimoji="1" lang="en-US" altLang="ko-KR" dirty="0">
                <a:latin typeface="+mn-ea"/>
              </a:rPr>
              <a:t>Image Augmentation</a:t>
            </a:r>
            <a:r>
              <a:rPr kumimoji="1" lang="ko-KR" altLang="en-US" dirty="0">
                <a:latin typeface="+mn-ea"/>
              </a:rPr>
              <a:t>을 진행한 뒤 사용자에게 제공 가능하다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76BE70-AA5A-0742-B83E-0E3A2E78A13F}"/>
              </a:ext>
            </a:extLst>
          </p:cNvPr>
          <p:cNvSpPr txBox="1"/>
          <p:nvPr/>
        </p:nvSpPr>
        <p:spPr>
          <a:xfrm>
            <a:off x="999065" y="252383"/>
            <a:ext cx="200888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요구사항</a:t>
            </a:r>
            <a:endParaRPr lang="en-US" altLang="ko-KR" sz="2000" b="1" dirty="0">
              <a:solidFill>
                <a:srgbClr val="445569"/>
              </a:solidFill>
              <a:latin typeface="+mn-ea"/>
            </a:endParaRPr>
          </a:p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+mn-ea"/>
              </a:rPr>
              <a:t>-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 기능 요구사항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4E31C0-4BF8-4B48-B2CD-C07D3E33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574" y="4786124"/>
            <a:ext cx="1515914" cy="151591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BD8FD89-AFB0-794C-80C0-0875639D822D}"/>
              </a:ext>
            </a:extLst>
          </p:cNvPr>
          <p:cNvSpPr/>
          <p:nvPr/>
        </p:nvSpPr>
        <p:spPr>
          <a:xfrm>
            <a:off x="5658481" y="5308344"/>
            <a:ext cx="5373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2800" b="1" dirty="0">
                <a:latin typeface="+mn-ea"/>
                <a:sym typeface="Wingdings" pitchFamily="2" charset="2"/>
              </a:rPr>
              <a:t></a:t>
            </a:r>
            <a:endParaRPr lang="ko-Kore-KR" altLang="en-US" sz="2800" b="1" dirty="0"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FD8CE0-8ADF-724A-A387-BE8945334A65}"/>
              </a:ext>
            </a:extLst>
          </p:cNvPr>
          <p:cNvGrpSpPr/>
          <p:nvPr/>
        </p:nvGrpSpPr>
        <p:grpSpPr>
          <a:xfrm>
            <a:off x="6484794" y="4786124"/>
            <a:ext cx="2009900" cy="1916072"/>
            <a:chOff x="7311569" y="4835098"/>
            <a:chExt cx="2009900" cy="191607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08CA2B0-7BF6-204D-8D54-CA2847123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1569" y="4835098"/>
              <a:ext cx="1515914" cy="151591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2CFD17A-B395-5A4F-AF01-A61ABE05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562" y="5017106"/>
              <a:ext cx="1515914" cy="1515914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518F548-18B2-F848-A4B1-93EC97250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5555" y="5235256"/>
              <a:ext cx="1515914" cy="1515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4914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3">
            <a:extLst>
              <a:ext uri="{FF2B5EF4-FFF2-40B4-BE49-F238E27FC236}">
                <a16:creationId xmlns:a16="http://schemas.microsoft.com/office/drawing/2014/main" id="{EDC3BFB9-AFC0-C94D-AE5B-065E80542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6" y="142081"/>
            <a:ext cx="1160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0</a:t>
            </a:r>
            <a:r>
              <a:rPr lang="en-US" altLang="ko-KR" sz="4800" b="1" dirty="0">
                <a:solidFill>
                  <a:srgbClr val="445569"/>
                </a:solidFill>
                <a:latin typeface="+mn-ea"/>
                <a:ea typeface="+mn-ea"/>
              </a:rPr>
              <a:t>3</a:t>
            </a:r>
            <a:r>
              <a:rPr lang="en-US" altLang="ko-KR" sz="4000" b="1" dirty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DCFC8-6244-4E48-B6F7-BB08F2ACCCBD}"/>
              </a:ext>
            </a:extLst>
          </p:cNvPr>
          <p:cNvSpPr txBox="1"/>
          <p:nvPr/>
        </p:nvSpPr>
        <p:spPr>
          <a:xfrm>
            <a:off x="999065" y="252383"/>
            <a:ext cx="181331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시스템 구성도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5AE523-EEF5-AA47-B56D-DB850E57E73F}"/>
              </a:ext>
            </a:extLst>
          </p:cNvPr>
          <p:cNvCxnSpPr>
            <a:cxnSpLocks/>
          </p:cNvCxnSpPr>
          <p:nvPr/>
        </p:nvCxnSpPr>
        <p:spPr>
          <a:xfrm>
            <a:off x="2839453" y="393700"/>
            <a:ext cx="898107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64A7B8-4E6A-9542-BC09-8FC2821FD386}"/>
              </a:ext>
            </a:extLst>
          </p:cNvPr>
          <p:cNvSpPr/>
          <p:nvPr/>
        </p:nvSpPr>
        <p:spPr>
          <a:xfrm>
            <a:off x="1681536" y="1997713"/>
            <a:ext cx="2334551" cy="98458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CE9F2E-79B3-BD4F-BDA1-215146A30AAB}"/>
              </a:ext>
            </a:extLst>
          </p:cNvPr>
          <p:cNvSpPr txBox="1"/>
          <p:nvPr/>
        </p:nvSpPr>
        <p:spPr>
          <a:xfrm>
            <a:off x="815071" y="1695889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latin typeface="+mn-ea"/>
              </a:rPr>
              <a:t>client</a:t>
            </a:r>
            <a:endParaRPr kumimoji="1" lang="ko-Kore-KR" altLang="en-US" sz="1400" b="1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8297CF-67FE-274A-85D1-F99A7B36806D}"/>
              </a:ext>
            </a:extLst>
          </p:cNvPr>
          <p:cNvSpPr/>
          <p:nvPr/>
        </p:nvSpPr>
        <p:spPr>
          <a:xfrm>
            <a:off x="4584700" y="1218480"/>
            <a:ext cx="7061199" cy="4928319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629400"/>
                      <a:gd name="connsiteY0" fmla="*/ 0 h 4927600"/>
                      <a:gd name="connsiteX1" fmla="*/ 6629400 w 6629400"/>
                      <a:gd name="connsiteY1" fmla="*/ 0 h 4927600"/>
                      <a:gd name="connsiteX2" fmla="*/ 6629400 w 6629400"/>
                      <a:gd name="connsiteY2" fmla="*/ 4927600 h 4927600"/>
                      <a:gd name="connsiteX3" fmla="*/ 0 w 6629400"/>
                      <a:gd name="connsiteY3" fmla="*/ 4927600 h 4927600"/>
                      <a:gd name="connsiteX4" fmla="*/ 0 w 6629400"/>
                      <a:gd name="connsiteY4" fmla="*/ 0 h 4927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29400" h="4927600" extrusionOk="0">
                        <a:moveTo>
                          <a:pt x="0" y="0"/>
                        </a:moveTo>
                        <a:cubicBezTo>
                          <a:pt x="1539187" y="118645"/>
                          <a:pt x="5153010" y="116012"/>
                          <a:pt x="6629400" y="0"/>
                        </a:cubicBezTo>
                        <a:cubicBezTo>
                          <a:pt x="6496518" y="547794"/>
                          <a:pt x="6714351" y="4327800"/>
                          <a:pt x="6629400" y="4927600"/>
                        </a:cubicBezTo>
                        <a:cubicBezTo>
                          <a:pt x="5438989" y="5062200"/>
                          <a:pt x="2608359" y="4770404"/>
                          <a:pt x="0" y="4927600"/>
                        </a:cubicBezTo>
                        <a:cubicBezTo>
                          <a:pt x="-20187" y="3669687"/>
                          <a:pt x="-152480" y="13552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F9B76-A249-B447-AD4A-710B773FEBDC}"/>
              </a:ext>
            </a:extLst>
          </p:cNvPr>
          <p:cNvSpPr txBox="1"/>
          <p:nvPr/>
        </p:nvSpPr>
        <p:spPr>
          <a:xfrm>
            <a:off x="7930924" y="859903"/>
            <a:ext cx="74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dirty="0">
                <a:latin typeface="+mn-ea"/>
              </a:rPr>
              <a:t>server</a:t>
            </a:r>
            <a:endParaRPr kumimoji="1" lang="ko-Kore-KR" altLang="en-US" sz="1400" b="1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F998E1-45D1-6647-B579-C7E1E376618C}"/>
              </a:ext>
            </a:extLst>
          </p:cNvPr>
          <p:cNvSpPr txBox="1"/>
          <p:nvPr/>
        </p:nvSpPr>
        <p:spPr>
          <a:xfrm>
            <a:off x="2205349" y="206349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latin typeface="+mn-ea"/>
              </a:rPr>
              <a:t>클래스 선택</a:t>
            </a:r>
            <a:endParaRPr kumimoji="1" lang="en-US" altLang="ko-KR" sz="14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6823E8-9848-044F-BA4E-A46312FCE7E5}"/>
              </a:ext>
            </a:extLst>
          </p:cNvPr>
          <p:cNvSpPr txBox="1"/>
          <p:nvPr/>
        </p:nvSpPr>
        <p:spPr>
          <a:xfrm>
            <a:off x="1770134" y="2360059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latin typeface="+mn-ea"/>
              </a:rPr>
              <a:t>사용자 영상 데이터 입력</a:t>
            </a:r>
            <a:endParaRPr kumimoji="1" lang="en-US" altLang="ko-KR" sz="1400" b="1" dirty="0">
              <a:latin typeface="+mn-ea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F819DD9-1BEA-A74E-AD48-2DA0C4474B50}"/>
              </a:ext>
            </a:extLst>
          </p:cNvPr>
          <p:cNvSpPr/>
          <p:nvPr/>
        </p:nvSpPr>
        <p:spPr>
          <a:xfrm>
            <a:off x="5113957" y="1501575"/>
            <a:ext cx="2686321" cy="284182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33796D-95AA-7848-A328-D7F501570540}"/>
              </a:ext>
            </a:extLst>
          </p:cNvPr>
          <p:cNvSpPr txBox="1"/>
          <p:nvPr/>
        </p:nvSpPr>
        <p:spPr>
          <a:xfrm>
            <a:off x="5402772" y="2447971"/>
            <a:ext cx="2157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latin typeface="+mn-ea"/>
              </a:rPr>
              <a:t>선택 클래스</a:t>
            </a:r>
            <a:r>
              <a:rPr kumimoji="1" lang="en-US" altLang="ko-KR" sz="1400" b="1" dirty="0">
                <a:latin typeface="+mn-ea"/>
              </a:rPr>
              <a:t>(</a:t>
            </a:r>
            <a:r>
              <a:rPr kumimoji="1" lang="ko-KR" altLang="en-US" sz="1400" b="1" dirty="0">
                <a:latin typeface="+mn-ea"/>
              </a:rPr>
              <a:t>객체</a:t>
            </a:r>
            <a:r>
              <a:rPr kumimoji="1" lang="en-US" altLang="ko-KR" sz="1400" b="1" dirty="0">
                <a:latin typeface="+mn-ea"/>
              </a:rPr>
              <a:t>)</a:t>
            </a:r>
            <a:r>
              <a:rPr kumimoji="1" lang="ko-KR" altLang="en-US" sz="1400" b="1" dirty="0">
                <a:latin typeface="+mn-ea"/>
              </a:rPr>
              <a:t> 탐지</a:t>
            </a:r>
            <a:endParaRPr kumimoji="1" lang="en-US" altLang="ko-KR" sz="14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100419-BA06-674A-9531-C5B1D9CE80A3}"/>
              </a:ext>
            </a:extLst>
          </p:cNvPr>
          <p:cNvSpPr txBox="1"/>
          <p:nvPr/>
        </p:nvSpPr>
        <p:spPr>
          <a:xfrm>
            <a:off x="5812484" y="3041839"/>
            <a:ext cx="1439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latin typeface="+mn-ea"/>
              </a:rPr>
              <a:t>이미지 전처리</a:t>
            </a:r>
            <a:endParaRPr kumimoji="1" lang="en-US" altLang="ko-KR" sz="1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2BA74-F3CB-9A4C-A8F5-4023C9A030E7}"/>
              </a:ext>
            </a:extLst>
          </p:cNvPr>
          <p:cNvSpPr txBox="1"/>
          <p:nvPr/>
        </p:nvSpPr>
        <p:spPr>
          <a:xfrm>
            <a:off x="5484691" y="3635285"/>
            <a:ext cx="198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latin typeface="+mn-ea"/>
              </a:rPr>
              <a:t>이미지 데이터 및 </a:t>
            </a:r>
            <a:r>
              <a:rPr kumimoji="1" lang="ko-KR" altLang="en-US" sz="1400" b="1" dirty="0" err="1">
                <a:latin typeface="+mn-ea"/>
              </a:rPr>
              <a:t>어노테이션</a:t>
            </a:r>
            <a:r>
              <a:rPr kumimoji="1" lang="ko-KR" altLang="en-US" sz="1400" b="1" dirty="0">
                <a:latin typeface="+mn-ea"/>
              </a:rPr>
              <a:t> 정보 추출</a:t>
            </a:r>
            <a:endParaRPr kumimoji="1" lang="en-US" altLang="ko-KR" sz="1400" b="1" dirty="0">
              <a:latin typeface="+mn-ea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88C5BB58-8E17-7041-B3D4-37D98FDCBEE4}"/>
              </a:ext>
            </a:extLst>
          </p:cNvPr>
          <p:cNvSpPr/>
          <p:nvPr/>
        </p:nvSpPr>
        <p:spPr>
          <a:xfrm>
            <a:off x="5353330" y="2410022"/>
            <a:ext cx="2206565" cy="38367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B907176E-1A95-E143-8F0E-C80CACE26BFD}"/>
              </a:ext>
            </a:extLst>
          </p:cNvPr>
          <p:cNvSpPr/>
          <p:nvPr/>
        </p:nvSpPr>
        <p:spPr>
          <a:xfrm>
            <a:off x="5353329" y="2982294"/>
            <a:ext cx="2206565" cy="38367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C1211C08-72F7-0146-942F-17447C6A6FF7}"/>
              </a:ext>
            </a:extLst>
          </p:cNvPr>
          <p:cNvSpPr/>
          <p:nvPr/>
        </p:nvSpPr>
        <p:spPr>
          <a:xfrm>
            <a:off x="5353328" y="3543488"/>
            <a:ext cx="2206565" cy="69503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6F91B854-5263-3540-8AD6-54E3EC9995C7}"/>
              </a:ext>
            </a:extLst>
          </p:cNvPr>
          <p:cNvSpPr/>
          <p:nvPr/>
        </p:nvSpPr>
        <p:spPr>
          <a:xfrm>
            <a:off x="8368891" y="1501575"/>
            <a:ext cx="2686321" cy="283202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F36C383-C358-5642-8B00-EAE4FB7AF193}"/>
              </a:ext>
            </a:extLst>
          </p:cNvPr>
          <p:cNvSpPr/>
          <p:nvPr/>
        </p:nvSpPr>
        <p:spPr>
          <a:xfrm>
            <a:off x="8615397" y="2491767"/>
            <a:ext cx="2206565" cy="85636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513983-F41C-8649-925E-47F792A59FCB}"/>
              </a:ext>
            </a:extLst>
          </p:cNvPr>
          <p:cNvSpPr txBox="1"/>
          <p:nvPr/>
        </p:nvSpPr>
        <p:spPr>
          <a:xfrm>
            <a:off x="8724563" y="2550560"/>
            <a:ext cx="19882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latin typeface="+mn-ea"/>
              </a:rPr>
              <a:t>이미지 데이터 및</a:t>
            </a:r>
            <a:endParaRPr kumimoji="1" lang="en-US" altLang="ko-KR" sz="1400" b="1" dirty="0">
              <a:latin typeface="+mn-ea"/>
            </a:endParaRPr>
          </a:p>
          <a:p>
            <a:pPr algn="ctr"/>
            <a:r>
              <a:rPr kumimoji="1" lang="ko-KR" altLang="en-US" sz="1400" b="1" dirty="0">
                <a:latin typeface="+mn-ea"/>
              </a:rPr>
              <a:t>메타 데이터 실시간 수집</a:t>
            </a:r>
            <a:endParaRPr kumimoji="1" lang="en-US" altLang="ko-KR" sz="1400" b="1" dirty="0">
              <a:latin typeface="+mn-ea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AE11F1A-3727-0A4F-97A1-DF27B4B65DBA}"/>
              </a:ext>
            </a:extLst>
          </p:cNvPr>
          <p:cNvSpPr/>
          <p:nvPr/>
        </p:nvSpPr>
        <p:spPr>
          <a:xfrm>
            <a:off x="8615397" y="3569169"/>
            <a:ext cx="2206565" cy="40844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D60B69-3766-164E-A23E-D86DA90889EF}"/>
              </a:ext>
            </a:extLst>
          </p:cNvPr>
          <p:cNvSpPr txBox="1"/>
          <p:nvPr/>
        </p:nvSpPr>
        <p:spPr>
          <a:xfrm>
            <a:off x="8724563" y="3619032"/>
            <a:ext cx="1988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latin typeface="+mn-ea"/>
              </a:rPr>
              <a:t>데이터베이스 저장</a:t>
            </a:r>
            <a:endParaRPr kumimoji="1" lang="en-US" altLang="ko-KR" sz="1400" b="1" dirty="0">
              <a:latin typeface="+mn-ea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4FAA857-8A85-8F47-8C9D-19E6DD9B0B76}"/>
              </a:ext>
            </a:extLst>
          </p:cNvPr>
          <p:cNvCxnSpPr>
            <a:cxnSpLocks/>
          </p:cNvCxnSpPr>
          <p:nvPr/>
        </p:nvCxnSpPr>
        <p:spPr>
          <a:xfrm>
            <a:off x="4016087" y="2372759"/>
            <a:ext cx="1097870" cy="1888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6C63F47-6EAD-6E41-B79F-C4C3E94F3404}"/>
              </a:ext>
            </a:extLst>
          </p:cNvPr>
          <p:cNvCxnSpPr>
            <a:cxnSpLocks/>
          </p:cNvCxnSpPr>
          <p:nvPr/>
        </p:nvCxnSpPr>
        <p:spPr>
          <a:xfrm>
            <a:off x="7785962" y="2388435"/>
            <a:ext cx="58292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7B1FD06-C0AC-A847-A67A-18FDCF3D9D08}"/>
              </a:ext>
            </a:extLst>
          </p:cNvPr>
          <p:cNvSpPr txBox="1"/>
          <p:nvPr/>
        </p:nvSpPr>
        <p:spPr>
          <a:xfrm>
            <a:off x="1643134" y="2640397"/>
            <a:ext cx="2404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latin typeface="+mn-ea"/>
              </a:rPr>
              <a:t>이미지 </a:t>
            </a:r>
            <a:r>
              <a:rPr kumimoji="1" lang="en-US" altLang="ko-KR" sz="1400" b="1" dirty="0">
                <a:latin typeface="+mn-ea"/>
              </a:rPr>
              <a:t>augmentation</a:t>
            </a:r>
            <a:r>
              <a:rPr kumimoji="1" lang="ko-KR" altLang="en-US" sz="1400" b="1" dirty="0">
                <a:latin typeface="+mn-ea"/>
              </a:rPr>
              <a:t> 여부</a:t>
            </a:r>
            <a:endParaRPr kumimoji="1" lang="en-US" altLang="ko-KR" sz="1400" b="1" dirty="0">
              <a:latin typeface="+mn-ea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F4CD3CB7-238C-FE44-8F40-1FF5A6DE3C68}"/>
              </a:ext>
            </a:extLst>
          </p:cNvPr>
          <p:cNvSpPr/>
          <p:nvPr/>
        </p:nvSpPr>
        <p:spPr>
          <a:xfrm>
            <a:off x="5113449" y="4615376"/>
            <a:ext cx="3713051" cy="126943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7CE36F-F3F4-A345-A696-349E88AD4E84}"/>
              </a:ext>
            </a:extLst>
          </p:cNvPr>
          <p:cNvSpPr txBox="1"/>
          <p:nvPr/>
        </p:nvSpPr>
        <p:spPr>
          <a:xfrm>
            <a:off x="6296548" y="5007301"/>
            <a:ext cx="2352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latin typeface="+mn-ea"/>
              </a:rPr>
              <a:t>Image Augmentation</a:t>
            </a:r>
            <a:r>
              <a:rPr kumimoji="1" lang="ko-KR" altLang="en-US" sz="1400" b="1" dirty="0">
                <a:latin typeface="+mn-ea"/>
              </a:rPr>
              <a:t> 진행</a:t>
            </a:r>
            <a:endParaRPr kumimoji="1" lang="en-US" altLang="ko-KR" sz="1400" b="1" dirty="0">
              <a:latin typeface="+mn-ea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E53E6C0C-45FD-244A-BC7F-43251A27A2D6}"/>
              </a:ext>
            </a:extLst>
          </p:cNvPr>
          <p:cNvSpPr/>
          <p:nvPr/>
        </p:nvSpPr>
        <p:spPr>
          <a:xfrm>
            <a:off x="6369040" y="4969668"/>
            <a:ext cx="2206565" cy="59365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C0B7D0A2-C617-F24D-AC1E-C0B51DAA1099}"/>
              </a:ext>
            </a:extLst>
          </p:cNvPr>
          <p:cNvCxnSpPr>
            <a:cxnSpLocks/>
            <a:stCxn id="23" idx="2"/>
            <a:endCxn id="33" idx="3"/>
          </p:cNvCxnSpPr>
          <p:nvPr/>
        </p:nvCxnSpPr>
        <p:spPr>
          <a:xfrm rot="5400000">
            <a:off x="8811031" y="4349070"/>
            <a:ext cx="916490" cy="885552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5F190E6C-97CA-8D4C-B17A-802DF43E5CCD}"/>
              </a:ext>
            </a:extLst>
          </p:cNvPr>
          <p:cNvCxnSpPr>
            <a:cxnSpLocks/>
            <a:stCxn id="33" idx="1"/>
            <a:endCxn id="31" idx="2"/>
          </p:cNvCxnSpPr>
          <p:nvPr/>
        </p:nvCxnSpPr>
        <p:spPr>
          <a:xfrm rot="10800000">
            <a:off x="2845547" y="2948175"/>
            <a:ext cx="2267902" cy="230191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2B30630-81CF-FB4E-9542-05A40BF8391B}"/>
              </a:ext>
            </a:extLst>
          </p:cNvPr>
          <p:cNvSpPr txBox="1"/>
          <p:nvPr/>
        </p:nvSpPr>
        <p:spPr>
          <a:xfrm>
            <a:off x="2234570" y="1646974"/>
            <a:ext cx="1421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dirty="0">
                <a:latin typeface="+mn-ea"/>
              </a:rPr>
              <a:t>web browser</a:t>
            </a:r>
            <a:endParaRPr kumimoji="1" lang="ko-Kore-KR" altLang="en-US" sz="1400" b="1" dirty="0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7EBF67C-6767-AC47-89A3-3517BC9B4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94" y="1997713"/>
            <a:ext cx="756047" cy="75604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3EF378E-160A-9443-B314-1AF888D9C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328" y="1538035"/>
            <a:ext cx="756047" cy="75604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3E956C7-F713-4449-BB95-67D0D512D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881" y="1645494"/>
            <a:ext cx="754805" cy="75480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E7266F9-4C79-0941-B650-78394687F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953" y="4872067"/>
            <a:ext cx="756047" cy="756047"/>
          </a:xfrm>
          <a:prstGeom prst="rect">
            <a:avLst/>
          </a:prstGeom>
        </p:spPr>
      </p:pic>
      <p:pic>
        <p:nvPicPr>
          <p:cNvPr id="43" name="그래픽 42" descr="배지 체크 표시1 단색으로 채워진">
            <a:extLst>
              <a:ext uri="{FF2B5EF4-FFF2-40B4-BE49-F238E27FC236}">
                <a16:creationId xmlns:a16="http://schemas.microsoft.com/office/drawing/2014/main" id="{A3B1F2DB-89C7-5B42-828F-77E381D35F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4673" y="2083636"/>
            <a:ext cx="247895" cy="2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06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3">
            <a:extLst>
              <a:ext uri="{FF2B5EF4-FFF2-40B4-BE49-F238E27FC236}">
                <a16:creationId xmlns:a16="http://schemas.microsoft.com/office/drawing/2014/main" id="{EDC3BFB9-AFC0-C94D-AE5B-065E80542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6" y="142081"/>
            <a:ext cx="1160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0</a:t>
            </a:r>
            <a:r>
              <a:rPr lang="en-US" altLang="ko-KR" sz="4800" b="1" dirty="0">
                <a:solidFill>
                  <a:srgbClr val="445569"/>
                </a:solidFill>
                <a:latin typeface="+mn-ea"/>
                <a:ea typeface="+mn-ea"/>
              </a:rPr>
              <a:t>4</a:t>
            </a:r>
            <a:r>
              <a:rPr lang="en-US" altLang="ko-KR" sz="4000" b="1" dirty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DCFC8-6244-4E48-B6F7-BB08F2ACCCBD}"/>
              </a:ext>
            </a:extLst>
          </p:cNvPr>
          <p:cNvSpPr txBox="1"/>
          <p:nvPr/>
        </p:nvSpPr>
        <p:spPr>
          <a:xfrm>
            <a:off x="999065" y="252383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기대효과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5AE523-EEF5-AA47-B56D-DB850E57E73F}"/>
              </a:ext>
            </a:extLst>
          </p:cNvPr>
          <p:cNvCxnSpPr>
            <a:cxnSpLocks/>
          </p:cNvCxnSpPr>
          <p:nvPr/>
        </p:nvCxnSpPr>
        <p:spPr>
          <a:xfrm>
            <a:off x="2261937" y="393700"/>
            <a:ext cx="9558588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C9A0D1-B17B-1E49-9D01-8BC0354BDE96}"/>
              </a:ext>
            </a:extLst>
          </p:cNvPr>
          <p:cNvSpPr txBox="1"/>
          <p:nvPr/>
        </p:nvSpPr>
        <p:spPr>
          <a:xfrm>
            <a:off x="999065" y="977230"/>
            <a:ext cx="22028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500" b="1" dirty="0">
                <a:latin typeface="+mn-ea"/>
              </a:rPr>
              <a:t>경제적</a:t>
            </a:r>
            <a:r>
              <a:rPr kumimoji="1" lang="ko-KR" altLang="en-US" sz="2500" b="1" dirty="0">
                <a:latin typeface="+mn-ea"/>
              </a:rPr>
              <a:t> 효과 </a:t>
            </a:r>
            <a:endParaRPr kumimoji="1" lang="ko-Kore-KR" altLang="en-US" sz="2500" b="1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C13272-5535-F64D-896B-8B7C1DECFA4C}"/>
              </a:ext>
            </a:extLst>
          </p:cNvPr>
          <p:cNvSpPr/>
          <p:nvPr/>
        </p:nvSpPr>
        <p:spPr>
          <a:xfrm>
            <a:off x="380058" y="5302882"/>
            <a:ext cx="11795124" cy="1419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dirty="0">
                <a:latin typeface="+mn-ea"/>
                <a:sym typeface="Wingdings" pitchFamily="2" charset="2"/>
              </a:rPr>
              <a:t></a:t>
            </a:r>
            <a:r>
              <a:rPr lang="ko-KR" altLang="en-US" sz="2000" dirty="0">
                <a:latin typeface="+mn-ea"/>
                <a:sym typeface="Wingdings" pitchFamily="2" charset="2"/>
              </a:rPr>
              <a:t> </a:t>
            </a:r>
            <a:r>
              <a:rPr lang="ko-Kore-KR" altLang="en-US" sz="2000" dirty="0">
                <a:latin typeface="+mn-ea"/>
              </a:rPr>
              <a:t>본 시스템은 자율주행 자동차의 학습 데이터 셋 구축에 있어 어노테이션의 자동화를 달성함으로써 </a:t>
            </a:r>
            <a:endParaRPr lang="en-US" altLang="ko-Kore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+mn-ea"/>
              </a:rPr>
              <a:t>    </a:t>
            </a:r>
            <a:r>
              <a:rPr lang="ko-Kore-KR" altLang="en-US" sz="2000" b="1" dirty="0">
                <a:solidFill>
                  <a:srgbClr val="C00000"/>
                </a:solidFill>
                <a:latin typeface="+mn-ea"/>
              </a:rPr>
              <a:t>인적 자원, 시간 비용 문제를 해결할 수 있어 경제적</a:t>
            </a:r>
            <a:endParaRPr lang="en-US" altLang="ko-Kore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ore-KR" sz="2000" dirty="0">
                <a:latin typeface="+mn-ea"/>
                <a:sym typeface="Wingdings" pitchFamily="2" charset="2"/>
              </a:rPr>
              <a:t></a:t>
            </a:r>
            <a:r>
              <a:rPr lang="ko-KR" altLang="en-US" sz="2000" dirty="0">
                <a:latin typeface="+mn-ea"/>
                <a:sym typeface="Wingdings" pitchFamily="2" charset="2"/>
              </a:rPr>
              <a:t> </a:t>
            </a:r>
            <a:r>
              <a:rPr lang="ko-Kore-KR" altLang="en-US" sz="2000" dirty="0">
                <a:latin typeface="+mn-ea"/>
              </a:rPr>
              <a:t>기계</a:t>
            </a:r>
            <a:r>
              <a:rPr lang="ko-KR" altLang="en-US" sz="2000" dirty="0">
                <a:latin typeface="+mn-ea"/>
              </a:rPr>
              <a:t> 학습에 기반하여 균일한 결과물 획득 가능</a:t>
            </a:r>
            <a:endParaRPr lang="ko-Kore-KR" altLang="en-US" sz="2000" dirty="0">
              <a:latin typeface="+mn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765D379-4CF1-A947-B149-A86E62E70A0E}"/>
              </a:ext>
            </a:extLst>
          </p:cNvPr>
          <p:cNvGrpSpPr/>
          <p:nvPr/>
        </p:nvGrpSpPr>
        <p:grpSpPr>
          <a:xfrm>
            <a:off x="5746239" y="2011359"/>
            <a:ext cx="5720469" cy="1948198"/>
            <a:chOff x="640756" y="1131163"/>
            <a:chExt cx="6536273" cy="2294867"/>
          </a:xfrm>
        </p:grpSpPr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297466CF-E9CC-3E42-9FF5-B7A5FAE4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756" y="1131163"/>
              <a:ext cx="6536273" cy="2294867"/>
            </a:xfrm>
            <a:prstGeom prst="rect">
              <a:avLst/>
            </a:prstGeom>
          </p:spPr>
        </p:pic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6C9FC68C-FE91-CC41-A4CF-4F00624E9095}"/>
                </a:ext>
              </a:extLst>
            </p:cNvPr>
            <p:cNvCxnSpPr>
              <a:cxnSpLocks/>
            </p:cNvCxnSpPr>
            <p:nvPr/>
          </p:nvCxnSpPr>
          <p:spPr>
            <a:xfrm>
              <a:off x="1688951" y="2033195"/>
              <a:ext cx="526048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C5D112D3-B591-1040-AF9E-5065C266E931}"/>
                </a:ext>
              </a:extLst>
            </p:cNvPr>
            <p:cNvCxnSpPr>
              <a:cxnSpLocks/>
            </p:cNvCxnSpPr>
            <p:nvPr/>
          </p:nvCxnSpPr>
          <p:spPr>
            <a:xfrm>
              <a:off x="1766047" y="2271656"/>
              <a:ext cx="526048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55A5A38A-1861-C442-886A-7BEDBB670853}"/>
                </a:ext>
              </a:extLst>
            </p:cNvPr>
            <p:cNvCxnSpPr>
              <a:cxnSpLocks/>
            </p:cNvCxnSpPr>
            <p:nvPr/>
          </p:nvCxnSpPr>
          <p:spPr>
            <a:xfrm>
              <a:off x="835511" y="2529840"/>
              <a:ext cx="140208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04B3FB2-4D4F-4049-B552-4E5FC3D4BD79}"/>
              </a:ext>
            </a:extLst>
          </p:cNvPr>
          <p:cNvGrpSpPr/>
          <p:nvPr/>
        </p:nvGrpSpPr>
        <p:grpSpPr>
          <a:xfrm>
            <a:off x="942908" y="1509333"/>
            <a:ext cx="5382867" cy="3472964"/>
            <a:chOff x="2792125" y="1102694"/>
            <a:chExt cx="6096000" cy="340758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D8197EA-CC3A-D84E-88FC-82F1E0EDCA9D}"/>
                </a:ext>
              </a:extLst>
            </p:cNvPr>
            <p:cNvSpPr/>
            <p:nvPr/>
          </p:nvSpPr>
          <p:spPr>
            <a:xfrm>
              <a:off x="2792125" y="4048614"/>
              <a:ext cx="6096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이미지 </a:t>
              </a:r>
              <a:r>
                <a:rPr lang="ko-KR" altLang="en-US" sz="12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데이터셋</a:t>
              </a:r>
              <a:r>
                <a:rPr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제작을 위한 </a:t>
              </a:r>
              <a:r>
                <a:rPr lang="en" altLang="ko-Kore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Annotation </a:t>
              </a:r>
              <a:r>
                <a:rPr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자동화 기술 분석</a:t>
              </a:r>
              <a:r>
                <a:rPr lang="en-US" altLang="ko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</a:p>
            <a:p>
              <a:r>
                <a:rPr lang="ko-KR" altLang="en-US" sz="12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송순용</a:t>
              </a:r>
              <a:r>
                <a:rPr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한국전자통신연구원 선임연구원</a:t>
              </a:r>
              <a:r>
                <a:rPr lang="en-US" altLang="ko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(2021. 3)</a:t>
              </a:r>
              <a:endParaRPr lang="ko-Kore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8695463-D7B3-6A48-98F7-B06794C50442}"/>
                </a:ext>
              </a:extLst>
            </p:cNvPr>
            <p:cNvGrpSpPr/>
            <p:nvPr/>
          </p:nvGrpSpPr>
          <p:grpSpPr>
            <a:xfrm>
              <a:off x="2792125" y="1102694"/>
              <a:ext cx="4694726" cy="2945920"/>
              <a:chOff x="5163960" y="3061890"/>
              <a:chExt cx="6387284" cy="3351142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A8A5CC6-8F39-8443-865E-54434FBCD05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63960" y="3061890"/>
                <a:ext cx="6387284" cy="3351142"/>
                <a:chOff x="1910650" y="2038350"/>
                <a:chExt cx="8370700" cy="4391758"/>
              </a:xfrm>
            </p:grpSpPr>
            <p:pic>
              <p:nvPicPr>
                <p:cNvPr id="31" name="그림 30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6EF94080-5433-364F-A6A3-EE7D6652A8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11350" y="2038350"/>
                  <a:ext cx="8370000" cy="2781533"/>
                </a:xfrm>
                <a:prstGeom prst="rect">
                  <a:avLst/>
                </a:prstGeom>
              </p:spPr>
            </p:pic>
            <p:pic>
              <p:nvPicPr>
                <p:cNvPr id="45" name="그림 44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916C242F-605A-3943-B11B-41BE5E563C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10650" y="4814622"/>
                  <a:ext cx="8370000" cy="1615486"/>
                </a:xfrm>
                <a:prstGeom prst="rect">
                  <a:avLst/>
                </a:prstGeom>
              </p:spPr>
            </p:pic>
          </p:grpSp>
          <p:cxnSp>
            <p:nvCxnSpPr>
              <p:cNvPr id="29" name="직선 연결선[R] 28">
                <a:extLst>
                  <a:ext uri="{FF2B5EF4-FFF2-40B4-BE49-F238E27FC236}">
                    <a16:creationId xmlns:a16="http://schemas.microsoft.com/office/drawing/2014/main" id="{BF1050C1-2AF8-614A-AB1D-CD0A7CCD4D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85525" y="4229548"/>
                <a:ext cx="965185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>
                <a:extLst>
                  <a:ext uri="{FF2B5EF4-FFF2-40B4-BE49-F238E27FC236}">
                    <a16:creationId xmlns:a16="http://schemas.microsoft.com/office/drawing/2014/main" id="{E78FA3AB-244C-B14E-9C0C-5F7139F8BB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9264" y="4876799"/>
                <a:ext cx="3183974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0189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3">
            <a:extLst>
              <a:ext uri="{FF2B5EF4-FFF2-40B4-BE49-F238E27FC236}">
                <a16:creationId xmlns:a16="http://schemas.microsoft.com/office/drawing/2014/main" id="{EDC3BFB9-AFC0-C94D-AE5B-065E80542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6" y="142081"/>
            <a:ext cx="1160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0</a:t>
            </a:r>
            <a:r>
              <a:rPr lang="en-US" altLang="ko-KR" sz="4800" b="1" dirty="0">
                <a:solidFill>
                  <a:srgbClr val="445569"/>
                </a:solidFill>
                <a:latin typeface="+mn-ea"/>
                <a:ea typeface="+mn-ea"/>
              </a:rPr>
              <a:t>4</a:t>
            </a:r>
            <a:r>
              <a:rPr lang="en-US" altLang="ko-KR" sz="4000" b="1" dirty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DCFC8-6244-4E48-B6F7-BB08F2ACCCBD}"/>
              </a:ext>
            </a:extLst>
          </p:cNvPr>
          <p:cNvSpPr txBox="1"/>
          <p:nvPr/>
        </p:nvSpPr>
        <p:spPr>
          <a:xfrm>
            <a:off x="999065" y="252383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기대효과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5AE523-EEF5-AA47-B56D-DB850E57E73F}"/>
              </a:ext>
            </a:extLst>
          </p:cNvPr>
          <p:cNvCxnSpPr>
            <a:cxnSpLocks/>
          </p:cNvCxnSpPr>
          <p:nvPr/>
        </p:nvCxnSpPr>
        <p:spPr>
          <a:xfrm>
            <a:off x="2261937" y="393700"/>
            <a:ext cx="9558588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0BC97F-F07D-AA4E-AE74-F8F915C18FAB}"/>
              </a:ext>
            </a:extLst>
          </p:cNvPr>
          <p:cNvGrpSpPr/>
          <p:nvPr/>
        </p:nvGrpSpPr>
        <p:grpSpPr>
          <a:xfrm>
            <a:off x="686205" y="1965211"/>
            <a:ext cx="10633986" cy="1754326"/>
            <a:chOff x="529883" y="1150172"/>
            <a:chExt cx="10633986" cy="175432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45407E0-F6E1-A04A-84FC-EBBB20B05B4D}"/>
                </a:ext>
              </a:extLst>
            </p:cNvPr>
            <p:cNvSpPr/>
            <p:nvPr/>
          </p:nvSpPr>
          <p:spPr>
            <a:xfrm>
              <a:off x="529883" y="1150172"/>
              <a:ext cx="10633986" cy="1754326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txBody>
            <a:bodyPr wrap="square">
              <a:spAutoFit/>
            </a:bodyPr>
            <a:lstStyle/>
            <a:p>
              <a:pPr algn="just" fontAlgn="t"/>
              <a:r>
                <a:rPr lang="ko-KR" altLang="en-US" dirty="0">
                  <a:solidFill>
                    <a:srgbClr val="323232"/>
                  </a:solidFill>
                  <a:latin typeface="+mn-ea"/>
                </a:rPr>
                <a:t>‘한국형 자율주행 데이터 </a:t>
              </a:r>
              <a:r>
                <a:rPr lang="ko-KR" altLang="en-US" dirty="0" err="1">
                  <a:solidFill>
                    <a:srgbClr val="323232"/>
                  </a:solidFill>
                  <a:latin typeface="+mn-ea"/>
                </a:rPr>
                <a:t>셋’은</a:t>
              </a:r>
              <a:r>
                <a:rPr lang="ko-KR" altLang="en-US" dirty="0">
                  <a:solidFill>
                    <a:srgbClr val="323232"/>
                  </a:solidFill>
                  <a:latin typeface="+mn-ea"/>
                </a:rPr>
                <a:t> 한국 시장에 특화된 자율주행 알고리즘 개발을 가능하게 한다</a:t>
              </a:r>
              <a:r>
                <a:rPr lang="en-US" altLang="ko-KR" dirty="0">
                  <a:solidFill>
                    <a:srgbClr val="323232"/>
                  </a:solidFill>
                  <a:latin typeface="+mn-ea"/>
                </a:rPr>
                <a:t>.</a:t>
              </a:r>
            </a:p>
            <a:p>
              <a:br>
                <a:rPr lang="ko-KR" altLang="en-US" dirty="0">
                  <a:latin typeface="+mn-ea"/>
                </a:rPr>
              </a:br>
              <a:r>
                <a:rPr lang="ko-KR" altLang="en-US" dirty="0">
                  <a:solidFill>
                    <a:srgbClr val="323232"/>
                  </a:solidFill>
                  <a:latin typeface="+mn-ea"/>
                </a:rPr>
                <a:t>따라서 한국 시장 진출을 목표로 하는 자율주행 관련 연구소 및 기업체</a:t>
              </a:r>
              <a:r>
                <a:rPr lang="en-US" altLang="ko-KR" dirty="0">
                  <a:solidFill>
                    <a:srgbClr val="323232"/>
                  </a:solidFill>
                  <a:latin typeface="+mn-ea"/>
                </a:rPr>
                <a:t>, </a:t>
              </a:r>
            </a:p>
            <a:p>
              <a:r>
                <a:rPr lang="ko-KR" altLang="en-US" dirty="0">
                  <a:solidFill>
                    <a:srgbClr val="323232"/>
                  </a:solidFill>
                  <a:latin typeface="+mn-ea"/>
                </a:rPr>
                <a:t>특히 자본력이 부족한 중소기업체에 한국형 자율주행 데이터 셋을 공유한다면 </a:t>
              </a:r>
              <a:endParaRPr lang="en-US" altLang="ko-KR" dirty="0">
                <a:solidFill>
                  <a:srgbClr val="323232"/>
                </a:solidFill>
                <a:latin typeface="+mn-ea"/>
              </a:endParaRPr>
            </a:p>
            <a:p>
              <a:r>
                <a:rPr lang="ko-KR" altLang="en-US" dirty="0">
                  <a:solidFill>
                    <a:srgbClr val="323232"/>
                  </a:solidFill>
                  <a:latin typeface="+mn-ea"/>
                </a:rPr>
                <a:t>국내 자율주행 인프라 구축과 자율주행 알고리즘 개발 분야의 국가경쟁력 강화에 크게 기여할 수 있다</a:t>
              </a:r>
              <a:r>
                <a:rPr lang="en-US" altLang="ko-KR" dirty="0">
                  <a:solidFill>
                    <a:srgbClr val="323232"/>
                  </a:solidFill>
                  <a:latin typeface="+mn-ea"/>
                </a:rPr>
                <a:t>.</a:t>
              </a:r>
              <a:br>
                <a:rPr lang="ko-KR" altLang="en-US" dirty="0">
                  <a:latin typeface="+mn-ea"/>
                </a:rPr>
              </a:br>
              <a:endParaRPr lang="ko-Kore-KR" altLang="en-US" dirty="0">
                <a:latin typeface="+mn-ea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0051499-85BF-8045-84B6-4C76FA5B2ACC}"/>
                </a:ext>
              </a:extLst>
            </p:cNvPr>
            <p:cNvSpPr/>
            <p:nvPr/>
          </p:nvSpPr>
          <p:spPr>
            <a:xfrm>
              <a:off x="529883" y="2627499"/>
              <a:ext cx="7052602" cy="27699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fontAlgn="t"/>
              <a:r>
                <a:rPr lang="ko-KR" altLang="en-US" sz="1200" dirty="0">
                  <a:solidFill>
                    <a:srgbClr val="000000"/>
                  </a:solidFill>
                  <a:latin typeface="+mn-ea"/>
                </a:rPr>
                <a:t>‘한국형 자율주행 데이터 셋’ 의견 </a:t>
              </a:r>
              <a:r>
                <a:rPr lang="ko-KR" altLang="en-US" sz="1200" dirty="0" err="1">
                  <a:solidFill>
                    <a:srgbClr val="000000"/>
                  </a:solidFill>
                  <a:latin typeface="+mn-ea"/>
                </a:rPr>
                <a:t>수렴회</a:t>
              </a:r>
              <a:r>
                <a:rPr lang="ko-KR" altLang="en-US" sz="1200" dirty="0">
                  <a:solidFill>
                    <a:srgbClr val="000000"/>
                  </a:solidFill>
                  <a:latin typeface="+mn-ea"/>
                </a:rPr>
                <a:t> 개최 </a:t>
              </a:r>
              <a:r>
                <a:rPr lang="ko-KR" altLang="en-US" sz="1200" dirty="0" err="1">
                  <a:solidFill>
                    <a:srgbClr val="000000"/>
                  </a:solidFill>
                  <a:latin typeface="+mn-ea"/>
                </a:rPr>
                <a:t>뉴스웨이</a:t>
              </a:r>
              <a:r>
                <a:rPr lang="ko-KR" altLang="en-US" sz="1200" dirty="0">
                  <a:solidFill>
                    <a:srgbClr val="000000"/>
                  </a:solidFill>
                  <a:latin typeface="+mn-ea"/>
                </a:rPr>
                <a:t> </a:t>
              </a:r>
              <a:r>
                <a:rPr lang="ko-KR" altLang="en-US" sz="1200" dirty="0" err="1">
                  <a:solidFill>
                    <a:srgbClr val="000000"/>
                  </a:solidFill>
                  <a:latin typeface="+mn-ea"/>
                </a:rPr>
                <a:t>강기운</a:t>
              </a:r>
              <a:r>
                <a:rPr lang="ko-KR" altLang="en-US" sz="1200" dirty="0">
                  <a:solidFill>
                    <a:srgbClr val="000000"/>
                  </a:solidFill>
                  <a:latin typeface="+mn-ea"/>
                </a:rPr>
                <a:t> 기자</a:t>
              </a:r>
              <a:r>
                <a:rPr lang="en-US" altLang="ko-KR" sz="1200" dirty="0">
                  <a:solidFill>
                    <a:srgbClr val="000000"/>
                  </a:solidFill>
                  <a:latin typeface="+mn-ea"/>
                </a:rPr>
                <a:t>/</a:t>
              </a:r>
              <a:r>
                <a:rPr lang="ko-KR" altLang="en-US" sz="1200" dirty="0">
                  <a:solidFill>
                    <a:srgbClr val="000000"/>
                  </a:solidFill>
                  <a:latin typeface="+mn-ea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+mn-ea"/>
                </a:rPr>
                <a:t>2019.09.04</a:t>
              </a:r>
              <a:endParaRPr lang="en-US" altLang="ko-KR" sz="1200" i="0" dirty="0">
                <a:solidFill>
                  <a:srgbClr val="000000"/>
                </a:solidFill>
                <a:effectLst/>
                <a:latin typeface="+mn-e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039932-086A-D14D-905B-DD311DF52D78}"/>
              </a:ext>
            </a:extLst>
          </p:cNvPr>
          <p:cNvSpPr txBox="1"/>
          <p:nvPr/>
        </p:nvSpPr>
        <p:spPr>
          <a:xfrm>
            <a:off x="723107" y="1070325"/>
            <a:ext cx="22536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500" b="1" dirty="0">
                <a:latin typeface="+mn-ea"/>
              </a:rPr>
              <a:t>사회적</a:t>
            </a:r>
            <a:r>
              <a:rPr kumimoji="1" lang="ko-KR" altLang="en-US" sz="2500" b="1" dirty="0">
                <a:latin typeface="+mn-ea"/>
              </a:rPr>
              <a:t> 효과 </a:t>
            </a:r>
            <a:endParaRPr kumimoji="1" lang="ko-Kore-KR" altLang="en-US" sz="2500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AC6AE-6A4E-3C40-917A-89251DF1405E}"/>
              </a:ext>
            </a:extLst>
          </p:cNvPr>
          <p:cNvSpPr txBox="1"/>
          <p:nvPr/>
        </p:nvSpPr>
        <p:spPr>
          <a:xfrm>
            <a:off x="723107" y="4227368"/>
            <a:ext cx="70526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000" dirty="0">
                <a:latin typeface="+mn-ea"/>
                <a:sym typeface="Wingdings" panose="05000000000000000000" pitchFamily="2" charset="2"/>
              </a:rPr>
              <a:t> </a:t>
            </a:r>
            <a:r>
              <a:rPr kumimoji="1" lang="ko-Kore-KR" altLang="en-US" sz="2000" dirty="0">
                <a:latin typeface="+mn-ea"/>
              </a:rPr>
              <a:t>자동차</a:t>
            </a:r>
            <a:r>
              <a:rPr kumimoji="1" lang="ko-KR" altLang="en-US" sz="2000">
                <a:latin typeface="+mn-ea"/>
              </a:rPr>
              <a:t> </a:t>
            </a:r>
            <a:r>
              <a:rPr kumimoji="1" lang="ko-KR" altLang="en-US" sz="2000" dirty="0">
                <a:latin typeface="+mn-ea"/>
              </a:rPr>
              <a:t>산업 패러다임 및 생태계 확장 대응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ore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  <a:sym typeface="Wingdings" panose="05000000000000000000" pitchFamily="2" charset="2"/>
              </a:rPr>
              <a:t> </a:t>
            </a:r>
            <a:r>
              <a:rPr kumimoji="1" lang="ko-KR" altLang="en-US" sz="2000" dirty="0">
                <a:latin typeface="+mn-ea"/>
              </a:rPr>
              <a:t>국내 상황에 적합한 학습용 데이터의 부족한 현상 해결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ore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  <a:sym typeface="Wingdings" panose="05000000000000000000" pitchFamily="2" charset="2"/>
              </a:rPr>
              <a:t> </a:t>
            </a:r>
            <a:r>
              <a:rPr kumimoji="1" lang="ko-KR" altLang="en-US" sz="2000" dirty="0">
                <a:latin typeface="+mn-ea"/>
              </a:rPr>
              <a:t>자율 주행 안전도 확보를 위한 데이터 구축 달성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ore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9866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3">
            <a:extLst>
              <a:ext uri="{FF2B5EF4-FFF2-40B4-BE49-F238E27FC236}">
                <a16:creationId xmlns:a16="http://schemas.microsoft.com/office/drawing/2014/main" id="{EDC3BFB9-AFC0-C94D-AE5B-065E80542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6" y="142081"/>
            <a:ext cx="1160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0</a:t>
            </a:r>
            <a:r>
              <a:rPr lang="en-US" altLang="ko-KR" sz="4800" b="1" dirty="0">
                <a:solidFill>
                  <a:srgbClr val="445569"/>
                </a:solidFill>
                <a:latin typeface="+mn-ea"/>
                <a:ea typeface="+mn-ea"/>
              </a:rPr>
              <a:t>4</a:t>
            </a:r>
            <a:r>
              <a:rPr lang="en-US" altLang="ko-KR" sz="4000" b="1" dirty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DCFC8-6244-4E48-B6F7-BB08F2ACCCBD}"/>
              </a:ext>
            </a:extLst>
          </p:cNvPr>
          <p:cNvSpPr txBox="1"/>
          <p:nvPr/>
        </p:nvSpPr>
        <p:spPr>
          <a:xfrm>
            <a:off x="999065" y="252383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기대효과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5AE523-EEF5-AA47-B56D-DB850E57E73F}"/>
              </a:ext>
            </a:extLst>
          </p:cNvPr>
          <p:cNvCxnSpPr>
            <a:cxnSpLocks/>
          </p:cNvCxnSpPr>
          <p:nvPr/>
        </p:nvCxnSpPr>
        <p:spPr>
          <a:xfrm>
            <a:off x="2298700" y="393700"/>
            <a:ext cx="9521825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CDC53C-E84C-9E46-8B2C-44344319AE25}"/>
              </a:ext>
            </a:extLst>
          </p:cNvPr>
          <p:cNvSpPr txBox="1"/>
          <p:nvPr/>
        </p:nvSpPr>
        <p:spPr>
          <a:xfrm>
            <a:off x="723107" y="1675316"/>
            <a:ext cx="9849799" cy="95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2000" dirty="0">
                <a:latin typeface="+mn-ea"/>
              </a:rPr>
              <a:t>원천</a:t>
            </a:r>
            <a:r>
              <a:rPr kumimoji="1" lang="ko-KR" altLang="en-US" sz="2000" dirty="0">
                <a:latin typeface="+mn-ea"/>
              </a:rPr>
              <a:t> 데이터에 대한 수집이 가능하다면 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ko-Kore-KR" altLang="en-US" sz="2000" dirty="0">
                <a:latin typeface="+mn-ea"/>
              </a:rPr>
              <a:t>자율</a:t>
            </a:r>
            <a:r>
              <a:rPr kumimoji="1" lang="ko-KR" altLang="en-US" sz="2000" dirty="0">
                <a:latin typeface="+mn-ea"/>
              </a:rPr>
              <a:t> 주행에 한정된 도메인만이 아니라  </a:t>
            </a:r>
            <a:endParaRPr kumimoji="1"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2000" dirty="0">
                <a:latin typeface="+mn-ea"/>
              </a:rPr>
              <a:t>의료</a:t>
            </a:r>
            <a:r>
              <a:rPr kumimoji="1" lang="en-US" altLang="ko-Kore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농업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재난</a:t>
            </a:r>
            <a:r>
              <a:rPr kumimoji="1" lang="en-US" altLang="ko-KR" sz="2000" dirty="0">
                <a:latin typeface="+mn-ea"/>
              </a:rPr>
              <a:t>/</a:t>
            </a:r>
            <a:r>
              <a:rPr kumimoji="1" lang="ko-KR" altLang="en-US" sz="2000" dirty="0">
                <a:latin typeface="+mn-ea"/>
              </a:rPr>
              <a:t>안전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제조업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헬스케어 등의 </a:t>
            </a:r>
            <a:r>
              <a:rPr kumimoji="1" lang="ko-KR" altLang="en-US" sz="2000" b="1" dirty="0">
                <a:solidFill>
                  <a:srgbClr val="C00000"/>
                </a:solidFill>
                <a:latin typeface="+mn-ea"/>
              </a:rPr>
              <a:t>다양한 분야로의 확장 가능성</a:t>
            </a:r>
            <a:r>
              <a:rPr kumimoji="1" lang="ko-KR" altLang="en-US" sz="2000" dirty="0">
                <a:latin typeface="+mn-ea"/>
              </a:rPr>
              <a:t>이 있다</a:t>
            </a:r>
            <a:r>
              <a:rPr kumimoji="1" lang="en-US" altLang="ko-KR" sz="2000" dirty="0">
                <a:latin typeface="+mn-ea"/>
              </a:rPr>
              <a:t>.</a:t>
            </a:r>
            <a:r>
              <a:rPr kumimoji="1" lang="ko-KR" altLang="en-US" sz="2000" dirty="0">
                <a:latin typeface="+mn-ea"/>
              </a:rPr>
              <a:t> </a:t>
            </a:r>
            <a:endParaRPr kumimoji="1" lang="en-US" altLang="ko-Kore-KR" sz="2000" dirty="0"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185455C-1C84-3943-AA19-28DBA7380ADB}"/>
              </a:ext>
            </a:extLst>
          </p:cNvPr>
          <p:cNvGrpSpPr/>
          <p:nvPr/>
        </p:nvGrpSpPr>
        <p:grpSpPr>
          <a:xfrm>
            <a:off x="794137" y="3179638"/>
            <a:ext cx="6096000" cy="3149608"/>
            <a:chOff x="576901" y="2273818"/>
            <a:chExt cx="6096000" cy="3149608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EB6057C5-4FC1-D942-885C-CBD58A939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01" y="2273818"/>
              <a:ext cx="4771497" cy="2687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22994D9-7835-1A47-AFE5-776F3FE55D01}"/>
                </a:ext>
              </a:extLst>
            </p:cNvPr>
            <p:cNvSpPr/>
            <p:nvPr/>
          </p:nvSpPr>
          <p:spPr>
            <a:xfrm>
              <a:off x="576901" y="4961761"/>
              <a:ext cx="6096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2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스타트업</a:t>
              </a:r>
              <a:r>
                <a:rPr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sz="12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오에스원</a:t>
              </a:r>
              <a:r>
                <a:rPr lang="en-US" altLang="ko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 </a:t>
              </a:r>
              <a:r>
                <a:rPr lang="ko-KR" altLang="en-US" sz="12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딥러닝</a:t>
              </a:r>
              <a:r>
                <a:rPr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기반 ‘농산물 자동 선별기’ 개발한다</a:t>
              </a:r>
            </a:p>
            <a:p>
              <a:r>
                <a:rPr lang="ko-KR" altLang="en-US" sz="12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동아닷컴</a:t>
              </a:r>
              <a:r>
                <a:rPr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  박해식 기자 </a:t>
              </a:r>
              <a:r>
                <a:rPr lang="en-US" altLang="ko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2019-07-18 </a:t>
              </a:r>
              <a:endPara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034C32E-0284-B144-A9D6-FC0FD173A629}"/>
              </a:ext>
            </a:extLst>
          </p:cNvPr>
          <p:cNvGrpSpPr/>
          <p:nvPr/>
        </p:nvGrpSpPr>
        <p:grpSpPr>
          <a:xfrm>
            <a:off x="5972710" y="3179638"/>
            <a:ext cx="5301863" cy="3149586"/>
            <a:chOff x="6096000" y="2748122"/>
            <a:chExt cx="5301863" cy="3149586"/>
          </a:xfrm>
        </p:grpSpPr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E1665597-7CDC-FC49-8549-C37D1C6EC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748122"/>
              <a:ext cx="5301863" cy="2687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ADE31D-CE1D-1D4F-A4BF-8DA2090D1E9B}"/>
                </a:ext>
              </a:extLst>
            </p:cNvPr>
            <p:cNvSpPr/>
            <p:nvPr/>
          </p:nvSpPr>
          <p:spPr>
            <a:xfrm>
              <a:off x="6096000" y="5436043"/>
              <a:ext cx="477149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2025</a:t>
              </a:r>
              <a:r>
                <a:rPr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년까지 </a:t>
              </a:r>
              <a:r>
                <a:rPr lang="en" altLang="ko-Kore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AI </a:t>
              </a:r>
              <a:r>
                <a:rPr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학습용 데이터 </a:t>
              </a:r>
              <a:r>
                <a:rPr lang="en-US" altLang="ko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1,300</a:t>
              </a:r>
              <a:r>
                <a:rPr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종 추가 </a:t>
              </a:r>
              <a:r>
                <a:rPr lang="ko-KR" altLang="en-US" sz="12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구축송규철</a:t>
              </a:r>
              <a:r>
                <a:rPr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과학기술정보통신부 인공지능데이터팀장</a:t>
              </a:r>
              <a:r>
                <a:rPr lang="en-US" altLang="ko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2020</a:t>
              </a:r>
              <a:r>
                <a:rPr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년 </a:t>
              </a:r>
              <a:r>
                <a:rPr lang="en-US" altLang="ko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11</a:t>
              </a:r>
              <a:r>
                <a:rPr lang="ko-KR" altLang="en-US" sz="12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월호파일</a:t>
              </a:r>
              <a:endParaRPr lang="ko-KR" altLang="en-US" sz="12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BA8B437-29EC-4479-8A87-E99ACEC81BEB}"/>
              </a:ext>
            </a:extLst>
          </p:cNvPr>
          <p:cNvSpPr txBox="1"/>
          <p:nvPr/>
        </p:nvSpPr>
        <p:spPr>
          <a:xfrm>
            <a:off x="723107" y="1060499"/>
            <a:ext cx="22536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b="1" dirty="0">
                <a:latin typeface="+mn-ea"/>
              </a:rPr>
              <a:t>확장 가능성 </a:t>
            </a:r>
            <a:endParaRPr kumimoji="1" lang="ko-Kore-KR" altLang="en-US" sz="2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4442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A04C3E-1CAC-A44C-BB3C-A8774AE116AA}"/>
              </a:ext>
            </a:extLst>
          </p:cNvPr>
          <p:cNvSpPr/>
          <p:nvPr/>
        </p:nvSpPr>
        <p:spPr>
          <a:xfrm>
            <a:off x="1655073" y="2233178"/>
            <a:ext cx="3037242" cy="1833496"/>
          </a:xfrm>
          <a:prstGeom prst="rect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5400" b="1" dirty="0">
                <a:latin typeface="+mn-ea"/>
              </a:rPr>
              <a:t>목차</a:t>
            </a:r>
            <a:endParaRPr kumimoji="1" lang="ko-Kore-KR" altLang="en-US" b="1" dirty="0">
              <a:latin typeface="+mn-ea"/>
            </a:endParaRPr>
          </a:p>
        </p:txBody>
      </p:sp>
      <p:sp>
        <p:nvSpPr>
          <p:cNvPr id="3" name="직각 삼각형[R] 2">
            <a:extLst>
              <a:ext uri="{FF2B5EF4-FFF2-40B4-BE49-F238E27FC236}">
                <a16:creationId xmlns:a16="http://schemas.microsoft.com/office/drawing/2014/main" id="{3E96C7DE-49AD-414F-8747-8BB19ECF564A}"/>
              </a:ext>
            </a:extLst>
          </p:cNvPr>
          <p:cNvSpPr/>
          <p:nvPr/>
        </p:nvSpPr>
        <p:spPr>
          <a:xfrm rot="10800000">
            <a:off x="3755928" y="3970422"/>
            <a:ext cx="936387" cy="682525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4BF07-5972-F243-A16B-F4597ADAB93F}"/>
              </a:ext>
            </a:extLst>
          </p:cNvPr>
          <p:cNvSpPr txBox="1"/>
          <p:nvPr/>
        </p:nvSpPr>
        <p:spPr>
          <a:xfrm>
            <a:off x="7567045" y="1861990"/>
            <a:ext cx="3692036" cy="2790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400" b="1" dirty="0">
                <a:solidFill>
                  <a:srgbClr val="445569"/>
                </a:solidFill>
                <a:latin typeface="+mn-ea"/>
              </a:rPr>
              <a:t>주제 선정 배경</a:t>
            </a:r>
            <a:endParaRPr kumimoji="1" lang="en-US" altLang="ko-KR" sz="2400" b="1" dirty="0">
              <a:solidFill>
                <a:srgbClr val="445569"/>
              </a:solidFill>
              <a:latin typeface="+mn-ea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400" b="1" dirty="0">
                <a:solidFill>
                  <a:srgbClr val="445569"/>
                </a:solidFill>
                <a:latin typeface="+mn-ea"/>
              </a:rPr>
              <a:t>요구사항</a:t>
            </a:r>
            <a:endParaRPr kumimoji="1" lang="en-US" altLang="ko-KR" sz="2400" b="1" dirty="0">
              <a:solidFill>
                <a:srgbClr val="445569"/>
              </a:solidFill>
              <a:latin typeface="+mn-ea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400" b="1" dirty="0">
                <a:solidFill>
                  <a:srgbClr val="445569"/>
                </a:solidFill>
                <a:latin typeface="+mn-ea"/>
              </a:rPr>
              <a:t>시스템 구성도</a:t>
            </a:r>
            <a:endParaRPr kumimoji="1" lang="en-US" altLang="ko-KR" sz="2400" b="1" dirty="0">
              <a:solidFill>
                <a:srgbClr val="445569"/>
              </a:solidFill>
              <a:latin typeface="+mn-ea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400" b="1" dirty="0">
                <a:solidFill>
                  <a:srgbClr val="445569"/>
                </a:solidFill>
                <a:latin typeface="+mn-ea"/>
              </a:rPr>
              <a:t>기대효과</a:t>
            </a:r>
            <a:endParaRPr kumimoji="1" lang="en-US" altLang="ko-KR" sz="2400" b="1" dirty="0">
              <a:solidFill>
                <a:srgbClr val="445569"/>
              </a:solidFill>
              <a:latin typeface="+mn-ea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400" b="1" dirty="0" err="1">
                <a:solidFill>
                  <a:srgbClr val="445569"/>
                </a:solidFill>
                <a:latin typeface="+mn-ea"/>
              </a:rPr>
              <a:t>프로토타입</a:t>
            </a:r>
            <a:r>
              <a:rPr kumimoji="1" lang="ko-KR" altLang="en-US" sz="2400" b="1" dirty="0">
                <a:solidFill>
                  <a:srgbClr val="445569"/>
                </a:solidFill>
                <a:latin typeface="+mn-ea"/>
              </a:rPr>
              <a:t> 시연 영상</a:t>
            </a:r>
            <a:endParaRPr kumimoji="1" lang="en-US" altLang="ko-KR" sz="2400" b="1" dirty="0">
              <a:solidFill>
                <a:srgbClr val="44556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1110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3">
            <a:extLst>
              <a:ext uri="{FF2B5EF4-FFF2-40B4-BE49-F238E27FC236}">
                <a16:creationId xmlns:a16="http://schemas.microsoft.com/office/drawing/2014/main" id="{EDC3BFB9-AFC0-C94D-AE5B-065E80542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6" y="142081"/>
            <a:ext cx="11604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0</a:t>
            </a:r>
            <a:r>
              <a:rPr lang="en-US" altLang="ko-KR" sz="4000" b="1" dirty="0">
                <a:solidFill>
                  <a:srgbClr val="445569"/>
                </a:solidFill>
                <a:latin typeface="+mn-ea"/>
                <a:ea typeface="+mn-ea"/>
              </a:rPr>
              <a:t>5 </a:t>
            </a:r>
            <a:endParaRPr lang="ko-KR" altLang="en-US" sz="4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DCFC8-6244-4E48-B6F7-BB08F2ACCCBD}"/>
              </a:ext>
            </a:extLst>
          </p:cNvPr>
          <p:cNvSpPr txBox="1"/>
          <p:nvPr/>
        </p:nvSpPr>
        <p:spPr>
          <a:xfrm>
            <a:off x="999065" y="252383"/>
            <a:ext cx="190308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현재 진행 상황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5AE523-EEF5-AA47-B56D-DB850E57E73F}"/>
              </a:ext>
            </a:extLst>
          </p:cNvPr>
          <p:cNvCxnSpPr>
            <a:cxnSpLocks/>
          </p:cNvCxnSpPr>
          <p:nvPr/>
        </p:nvCxnSpPr>
        <p:spPr>
          <a:xfrm>
            <a:off x="3771900" y="393700"/>
            <a:ext cx="8048625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45540F-508D-43CD-80A1-71A1C1669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989" y="1009710"/>
            <a:ext cx="5148536" cy="30970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796176-CACB-44F9-AAF1-5866F115E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624" y="2174926"/>
            <a:ext cx="5472894" cy="32938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CCC599-1554-464C-8B74-CAF3C0081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403" y="4220481"/>
            <a:ext cx="6096000" cy="22438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2A48F8-241A-443A-A7D4-66A52EDE70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5"/>
          <a:stretch/>
        </p:blipFill>
        <p:spPr>
          <a:xfrm>
            <a:off x="479489" y="960269"/>
            <a:ext cx="2942236" cy="37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9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3">
            <a:extLst>
              <a:ext uri="{FF2B5EF4-FFF2-40B4-BE49-F238E27FC236}">
                <a16:creationId xmlns:a16="http://schemas.microsoft.com/office/drawing/2014/main" id="{EDC3BFB9-AFC0-C94D-AE5B-065E80542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6" y="142081"/>
            <a:ext cx="11604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0</a:t>
            </a:r>
            <a:r>
              <a:rPr lang="en-US" altLang="ko-KR" sz="4000" b="1" dirty="0">
                <a:solidFill>
                  <a:srgbClr val="445569"/>
                </a:solidFill>
                <a:latin typeface="+mn-ea"/>
                <a:ea typeface="+mn-ea"/>
              </a:rPr>
              <a:t>5 </a:t>
            </a:r>
            <a:endParaRPr lang="ko-KR" altLang="en-US" sz="4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DCFC8-6244-4E48-B6F7-BB08F2ACCCBD}"/>
              </a:ext>
            </a:extLst>
          </p:cNvPr>
          <p:cNvSpPr txBox="1"/>
          <p:nvPr/>
        </p:nvSpPr>
        <p:spPr>
          <a:xfrm>
            <a:off x="999065" y="252383"/>
            <a:ext cx="267252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 err="1">
                <a:solidFill>
                  <a:srgbClr val="445569"/>
                </a:solidFill>
                <a:latin typeface="+mn-ea"/>
              </a:rPr>
              <a:t>프로토타입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 시연 영상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5AE523-EEF5-AA47-B56D-DB850E57E73F}"/>
              </a:ext>
            </a:extLst>
          </p:cNvPr>
          <p:cNvCxnSpPr>
            <a:cxnSpLocks/>
          </p:cNvCxnSpPr>
          <p:nvPr/>
        </p:nvCxnSpPr>
        <p:spPr>
          <a:xfrm>
            <a:off x="3771900" y="393700"/>
            <a:ext cx="8048625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YOLO HAIlo 프로토타입.mp4" descr="YOLO HAIlo 프로토타입.mp4">
            <a:hlinkClick r:id="" action="ppaction://media"/>
            <a:extLst>
              <a:ext uri="{FF2B5EF4-FFF2-40B4-BE49-F238E27FC236}">
                <a16:creationId xmlns:a16="http://schemas.microsoft.com/office/drawing/2014/main" id="{3C592FE1-ECAB-CC41-9025-16DA1814BC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3414" y="762795"/>
            <a:ext cx="10705171" cy="602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6ADB50B-CD1F-7C46-9B9A-ABA95EDE29FC}"/>
              </a:ext>
            </a:extLst>
          </p:cNvPr>
          <p:cNvSpPr/>
          <p:nvPr/>
        </p:nvSpPr>
        <p:spPr>
          <a:xfrm>
            <a:off x="4117489" y="2512252"/>
            <a:ext cx="3957021" cy="1833496"/>
          </a:xfrm>
          <a:prstGeom prst="rect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400" b="1" dirty="0">
                <a:latin typeface="+mn-ea"/>
              </a:rPr>
              <a:t>감사합니다</a:t>
            </a:r>
            <a:endParaRPr kumimoji="1" lang="ko-Kore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21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3">
            <a:extLst>
              <a:ext uri="{FF2B5EF4-FFF2-40B4-BE49-F238E27FC236}">
                <a16:creationId xmlns:a16="http://schemas.microsoft.com/office/drawing/2014/main" id="{EDC3BFB9-AFC0-C94D-AE5B-065E80542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6" y="142081"/>
            <a:ext cx="1160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honburi" pitchFamily="2" charset="-34"/>
              </a:rPr>
              <a:t>0</a:t>
            </a:r>
            <a:r>
              <a:rPr lang="en-US" altLang="ko-KR" sz="4800" b="1" dirty="0">
                <a:solidFill>
                  <a:srgbClr val="445569"/>
                </a:solidFill>
                <a:latin typeface="+mn-ea"/>
                <a:ea typeface="+mn-ea"/>
                <a:cs typeface="Thonburi" pitchFamily="2" charset="-34"/>
              </a:rPr>
              <a:t>1</a:t>
            </a:r>
            <a:r>
              <a:rPr lang="en-US" altLang="ko-KR" sz="4000" b="1" dirty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DCFC8-6244-4E48-B6F7-BB08F2ACCCBD}"/>
              </a:ext>
            </a:extLst>
          </p:cNvPr>
          <p:cNvSpPr txBox="1"/>
          <p:nvPr/>
        </p:nvSpPr>
        <p:spPr>
          <a:xfrm>
            <a:off x="999065" y="252383"/>
            <a:ext cx="190308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주제 선정 배경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5AE523-EEF5-AA47-B56D-DB850E57E73F}"/>
              </a:ext>
            </a:extLst>
          </p:cNvPr>
          <p:cNvCxnSpPr>
            <a:cxnSpLocks/>
          </p:cNvCxnSpPr>
          <p:nvPr/>
        </p:nvCxnSpPr>
        <p:spPr>
          <a:xfrm>
            <a:off x="2839453" y="393700"/>
            <a:ext cx="898107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2866BE3-35DF-FA45-95A0-B95737ACDA65}"/>
              </a:ext>
            </a:extLst>
          </p:cNvPr>
          <p:cNvGrpSpPr/>
          <p:nvPr/>
        </p:nvGrpSpPr>
        <p:grpSpPr>
          <a:xfrm>
            <a:off x="6324600" y="824569"/>
            <a:ext cx="4798077" cy="2032351"/>
            <a:chOff x="6753167" y="2446153"/>
            <a:chExt cx="4798077" cy="203235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D8A3C5-20D5-744C-BDFE-97AA79D88B80}"/>
                </a:ext>
              </a:extLst>
            </p:cNvPr>
            <p:cNvSpPr txBox="1"/>
            <p:nvPr/>
          </p:nvSpPr>
          <p:spPr>
            <a:xfrm>
              <a:off x="10259196" y="2446153"/>
              <a:ext cx="1292048" cy="2032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9600" b="1" dirty="0">
                  <a:solidFill>
                    <a:schemeClr val="bg2">
                      <a:lumMod val="75000"/>
                    </a:schemeClr>
                  </a:solidFill>
                  <a:latin typeface="+mn-ea"/>
                </a:rPr>
                <a:t>“</a:t>
              </a:r>
              <a:endParaRPr kumimoji="1" lang="ko-Kore-KR" altLang="en-US" sz="9600" b="1" dirty="0">
                <a:solidFill>
                  <a:schemeClr val="bg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0D1C9D-76A9-4246-A31A-147FA96650CD}"/>
                </a:ext>
              </a:extLst>
            </p:cNvPr>
            <p:cNvSpPr txBox="1"/>
            <p:nvPr/>
          </p:nvSpPr>
          <p:spPr>
            <a:xfrm>
              <a:off x="6936661" y="3208744"/>
              <a:ext cx="4614583" cy="881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ore-KR" altLang="en-US" b="1" dirty="0">
                  <a:latin typeface="+mn-ea"/>
                </a:rPr>
                <a:t>데이터를</a:t>
              </a:r>
              <a:r>
                <a:rPr kumimoji="1" lang="ko-KR" altLang="en-US" b="1" dirty="0">
                  <a:latin typeface="+mn-ea"/>
                </a:rPr>
                <a:t> 준비하는 시간이</a:t>
              </a:r>
              <a:endParaRPr kumimoji="1" lang="en-US" altLang="ko-KR" b="1" dirty="0"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ko-KR" b="1" dirty="0">
                  <a:latin typeface="+mn-ea"/>
                </a:rPr>
                <a:t>AI </a:t>
              </a:r>
              <a:r>
                <a:rPr kumimoji="1" lang="ko-KR" altLang="en-US" b="1" dirty="0">
                  <a:latin typeface="+mn-ea"/>
                </a:rPr>
                <a:t>개발 일정의 대부분을 차지한다</a:t>
              </a:r>
              <a:endParaRPr kumimoji="1" lang="ko-Kore-KR" altLang="en-US" b="1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8C4EBE-20E0-1E4A-AB5C-7D2AD7F7D669}"/>
                </a:ext>
              </a:extLst>
            </p:cNvPr>
            <p:cNvSpPr txBox="1"/>
            <p:nvPr/>
          </p:nvSpPr>
          <p:spPr>
            <a:xfrm>
              <a:off x="6753167" y="2446153"/>
              <a:ext cx="1292048" cy="2032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9600" b="1" dirty="0">
                  <a:solidFill>
                    <a:schemeClr val="bg2">
                      <a:lumMod val="75000"/>
                    </a:schemeClr>
                  </a:solidFill>
                  <a:latin typeface="+mn-ea"/>
                </a:rPr>
                <a:t>”</a:t>
              </a:r>
              <a:endParaRPr kumimoji="1" lang="ko-Kore-KR" altLang="en-US" sz="9600" b="1" dirty="0">
                <a:solidFill>
                  <a:schemeClr val="bg2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DD794D-2C30-AC4B-9C41-3A7AF4956C89}"/>
              </a:ext>
            </a:extLst>
          </p:cNvPr>
          <p:cNvSpPr/>
          <p:nvPr/>
        </p:nvSpPr>
        <p:spPr>
          <a:xfrm>
            <a:off x="6472933" y="2953708"/>
            <a:ext cx="4614582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일정 이상의 학습 데이터가 필요함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대량의 학습 데이터를 수집하는 데에는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많은 시간이 소요됨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DD2462-922E-0A48-B7DB-6AC05395C6B9}"/>
              </a:ext>
            </a:extLst>
          </p:cNvPr>
          <p:cNvSpPr/>
          <p:nvPr/>
        </p:nvSpPr>
        <p:spPr>
          <a:xfrm>
            <a:off x="999065" y="4702185"/>
            <a:ext cx="11299890" cy="88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AI </a:t>
            </a:r>
            <a:r>
              <a:rPr lang="ko-KR" altLang="en-US" sz="1400" b="1" dirty="0">
                <a:latin typeface="+mn-ea"/>
              </a:rPr>
              <a:t>기반 영상인식 시스템에서 높은 정밀도를 갖는 객체 탐지 네트워크를 학습시키기 위해 많은 양의 데이터가 필요하게 된다</a:t>
            </a:r>
            <a:r>
              <a:rPr lang="en-US" altLang="ko-KR" sz="1400" b="1" dirty="0">
                <a:latin typeface="+mn-ea"/>
              </a:rPr>
              <a:t>.</a:t>
            </a:r>
            <a:r>
              <a:rPr lang="ko-KR" altLang="en-US" sz="1400" b="1" dirty="0">
                <a:latin typeface="+mn-ea"/>
              </a:rPr>
              <a:t> 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kumimoji="1" lang="ko-Kore-KR" altLang="en-US" sz="8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이동구</a:t>
            </a:r>
            <a:r>
              <a:rPr kumimoji="1" lang="ko-KR" altLang="en-US" sz="8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외</a:t>
            </a:r>
            <a:r>
              <a:rPr kumimoji="1" lang="en-US" altLang="ko-Kore-KR" sz="8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kumimoji="1" lang="ko-KR" altLang="en-US" sz="8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kumimoji="1" lang="en-US" altLang="ko-KR" sz="8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“YOLO</a:t>
            </a:r>
            <a:r>
              <a:rPr kumimoji="1" lang="ko-KR" altLang="en-US" sz="8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네트워크를 활용한 </a:t>
            </a:r>
            <a:r>
              <a:rPr kumimoji="1" lang="ko-KR" altLang="en-US" sz="8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전이학습</a:t>
            </a:r>
            <a:r>
              <a:rPr kumimoji="1" lang="ko-KR" altLang="en-US" sz="8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기반 객체 탐지 알고리즘</a:t>
            </a:r>
            <a:r>
              <a:rPr kumimoji="1" lang="en-US" altLang="ko-KR" sz="8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”,</a:t>
            </a:r>
            <a:r>
              <a:rPr kumimoji="1" lang="ko-KR" altLang="en-US" sz="8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한국인터넷방송통신학회</a:t>
            </a:r>
            <a:r>
              <a:rPr kumimoji="1" lang="en-US" altLang="ko-KR" sz="8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kumimoji="1" lang="ko-KR" altLang="en-US" sz="8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kumimoji="1" lang="en-US" altLang="ko-KR" sz="8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JIIBC, (2021,</a:t>
            </a:r>
            <a:r>
              <a:rPr kumimoji="1" lang="ko-KR" altLang="en-US" sz="8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kumimoji="1" lang="en-US" altLang="ko-KR" sz="8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1,</a:t>
            </a:r>
            <a:r>
              <a:rPr kumimoji="1" lang="ko-KR" altLang="en-US" sz="8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kumimoji="1" lang="en-US" altLang="ko-KR" sz="8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31)</a:t>
            </a:r>
            <a:endParaRPr kumimoji="1" lang="ko-Kore-KR" altLang="en-US" sz="10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B0486D-0750-0546-9DCE-ECA47093E6AF}"/>
              </a:ext>
            </a:extLst>
          </p:cNvPr>
          <p:cNvSpPr/>
          <p:nvPr/>
        </p:nvSpPr>
        <p:spPr>
          <a:xfrm>
            <a:off x="1950607" y="5665007"/>
            <a:ext cx="9720758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C00000"/>
                </a:solidFill>
                <a:latin typeface="+mn-ea"/>
              </a:rPr>
              <a:t>사용자가 원하는 객체가 동영상에 등장하는 순간의 프레임을 추출하여</a:t>
            </a:r>
            <a:endParaRPr lang="en-US" altLang="ko-KR" b="1" dirty="0">
              <a:solidFill>
                <a:srgbClr val="C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C00000"/>
                </a:solidFill>
                <a:latin typeface="+mn-ea"/>
              </a:rPr>
              <a:t>사용자가 원하는 객체의 이미지 데이터 셋을 자동으로 수집할 수 있는 방법 </a:t>
            </a:r>
            <a:endParaRPr lang="en-US" altLang="ko-KR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D15B4AC-E9AB-D84C-BD57-4B8DE7EE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354" y="973078"/>
            <a:ext cx="4997646" cy="36714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3">
            <a:extLst>
              <a:ext uri="{FF2B5EF4-FFF2-40B4-BE49-F238E27FC236}">
                <a16:creationId xmlns:a16="http://schemas.microsoft.com/office/drawing/2014/main" id="{EDC3BFB9-AFC0-C94D-AE5B-065E80542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6" y="142081"/>
            <a:ext cx="1160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0</a:t>
            </a:r>
            <a:r>
              <a:rPr lang="en-US" altLang="ko-KR" sz="4800" b="1" dirty="0">
                <a:solidFill>
                  <a:srgbClr val="445569"/>
                </a:solidFill>
                <a:latin typeface="+mn-ea"/>
                <a:ea typeface="+mn-ea"/>
              </a:rPr>
              <a:t>1</a:t>
            </a:r>
            <a:r>
              <a:rPr lang="en-US" altLang="ko-KR" sz="4000" b="1" dirty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DCFC8-6244-4E48-B6F7-BB08F2ACCCBD}"/>
              </a:ext>
            </a:extLst>
          </p:cNvPr>
          <p:cNvSpPr txBox="1"/>
          <p:nvPr/>
        </p:nvSpPr>
        <p:spPr>
          <a:xfrm>
            <a:off x="999065" y="252383"/>
            <a:ext cx="190308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주제 선정 배경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5AE523-EEF5-AA47-B56D-DB850E57E73F}"/>
              </a:ext>
            </a:extLst>
          </p:cNvPr>
          <p:cNvCxnSpPr>
            <a:cxnSpLocks/>
          </p:cNvCxnSpPr>
          <p:nvPr/>
        </p:nvCxnSpPr>
        <p:spPr>
          <a:xfrm>
            <a:off x="2839453" y="393700"/>
            <a:ext cx="898107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91BA41-B80F-6A4A-9BEC-88C4D856376E}"/>
              </a:ext>
            </a:extLst>
          </p:cNvPr>
          <p:cNvSpPr/>
          <p:nvPr/>
        </p:nvSpPr>
        <p:spPr>
          <a:xfrm>
            <a:off x="876285" y="996925"/>
            <a:ext cx="10944240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002060"/>
                </a:solidFill>
                <a:latin typeface="+mn-ea"/>
              </a:rPr>
              <a:t>원천 데이터 수집의 적절한 난이도</a:t>
            </a:r>
            <a:endParaRPr lang="en-US" altLang="ko-KR" dirty="0">
              <a:solidFill>
                <a:srgbClr val="00206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002060"/>
                </a:solidFill>
                <a:latin typeface="+mn-ea"/>
              </a:rPr>
              <a:t>사용자가 원하는 객체가 포함된 대량의 이미지 데이터 셋을 제공</a:t>
            </a:r>
            <a:endParaRPr lang="en-US" altLang="ko-KR" dirty="0">
              <a:solidFill>
                <a:srgbClr val="00206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002060"/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rgbClr val="002060"/>
                </a:solidFill>
                <a:latin typeface="+mn-ea"/>
              </a:rPr>
              <a:t>객체 검출</a:t>
            </a:r>
            <a:r>
              <a:rPr lang="en-US" altLang="ko-KR" dirty="0">
                <a:solidFill>
                  <a:srgbClr val="002060"/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rgbClr val="002060"/>
                </a:solidFill>
                <a:latin typeface="+mn-ea"/>
              </a:rPr>
              <a:t>을 자동화하여 </a:t>
            </a:r>
            <a:r>
              <a:rPr lang="en-US" altLang="ko-KR" dirty="0">
                <a:solidFill>
                  <a:srgbClr val="002060"/>
                </a:solidFill>
                <a:latin typeface="+mn-ea"/>
              </a:rPr>
              <a:t>Yolo Detection </a:t>
            </a:r>
            <a:r>
              <a:rPr lang="ko-KR" altLang="en-US" dirty="0">
                <a:solidFill>
                  <a:srgbClr val="002060"/>
                </a:solidFill>
                <a:latin typeface="+mn-ea"/>
              </a:rPr>
              <a:t>수행</a:t>
            </a:r>
            <a:endParaRPr lang="en-US" altLang="ko-KR" dirty="0">
              <a:solidFill>
                <a:srgbClr val="00206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002060"/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rgbClr val="002060"/>
                </a:solidFill>
                <a:latin typeface="+mn-ea"/>
              </a:rPr>
              <a:t>객체 인식</a:t>
            </a:r>
            <a:r>
              <a:rPr lang="en-US" altLang="ko-KR" dirty="0">
                <a:solidFill>
                  <a:srgbClr val="002060"/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rgbClr val="002060"/>
                </a:solidFill>
                <a:latin typeface="+mn-ea"/>
              </a:rPr>
              <a:t>에 의미가 있는 도메인 </a:t>
            </a:r>
            <a:endParaRPr lang="en-US" altLang="ko-KR" dirty="0">
              <a:solidFill>
                <a:srgbClr val="002060"/>
              </a:solidFill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2D7536-EB7F-49B3-89B8-F2A322BEC677}"/>
              </a:ext>
            </a:extLst>
          </p:cNvPr>
          <p:cNvGrpSpPr/>
          <p:nvPr/>
        </p:nvGrpSpPr>
        <p:grpSpPr>
          <a:xfrm>
            <a:off x="2503315" y="2856191"/>
            <a:ext cx="7185369" cy="3989793"/>
            <a:chOff x="2505196" y="2756912"/>
            <a:chExt cx="7185369" cy="398979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5E0FF08-CF6F-124E-ABA1-46CC459B7AA9}"/>
                </a:ext>
              </a:extLst>
            </p:cNvPr>
            <p:cNvSpPr/>
            <p:nvPr/>
          </p:nvSpPr>
          <p:spPr>
            <a:xfrm>
              <a:off x="3045584" y="2756912"/>
              <a:ext cx="5756478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+mn-ea"/>
                </a:rPr>
                <a:t>객체 인식 기술이 필수적으로 사용되는 분야 </a:t>
              </a:r>
              <a:endParaRPr lang="en-US" altLang="ko-KR" sz="2000" dirty="0">
                <a:latin typeface="+mn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F1EBCC4-E0F2-2C42-AA06-8C57EF5ABDA0}"/>
                </a:ext>
              </a:extLst>
            </p:cNvPr>
            <p:cNvSpPr txBox="1"/>
            <p:nvPr/>
          </p:nvSpPr>
          <p:spPr>
            <a:xfrm>
              <a:off x="3735866" y="4119586"/>
              <a:ext cx="11639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latin typeface="+mn-ea"/>
                </a:rPr>
                <a:t>의료 분야 </a:t>
              </a:r>
              <a:endParaRPr kumimoji="1" lang="ko-Kore-KR" altLang="en-US" dirty="0"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A1135D-311A-3344-B247-6DA30D2B1232}"/>
                </a:ext>
              </a:extLst>
            </p:cNvPr>
            <p:cNvSpPr txBox="1"/>
            <p:nvPr/>
          </p:nvSpPr>
          <p:spPr>
            <a:xfrm>
              <a:off x="7740176" y="4154667"/>
              <a:ext cx="11639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latin typeface="+mn-ea"/>
                </a:rPr>
                <a:t>농업 분야 </a:t>
              </a:r>
              <a:endParaRPr kumimoji="1" lang="ko-Kore-KR" altLang="en-US" dirty="0">
                <a:latin typeface="+mn-ea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78FE0A8-3202-6A44-8EE3-005BE0555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1027" y="4955592"/>
              <a:ext cx="1499428" cy="1499428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0EE40A0-8F97-4466-BE7B-D74E01D470DA}"/>
                </a:ext>
              </a:extLst>
            </p:cNvPr>
            <p:cNvGrpSpPr/>
            <p:nvPr/>
          </p:nvGrpSpPr>
          <p:grpSpPr>
            <a:xfrm>
              <a:off x="2505196" y="5188663"/>
              <a:ext cx="1559284" cy="1480558"/>
              <a:chOff x="3200694" y="5188663"/>
              <a:chExt cx="1559284" cy="1480558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A76D6C1-9D35-9E42-B590-4BA520A4534C}"/>
                  </a:ext>
                </a:extLst>
              </p:cNvPr>
              <p:cNvSpPr txBox="1"/>
              <p:nvPr/>
            </p:nvSpPr>
            <p:spPr>
              <a:xfrm>
                <a:off x="3596043" y="5602786"/>
                <a:ext cx="11639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dirty="0">
                    <a:latin typeface="+mn-ea"/>
                  </a:rPr>
                  <a:t>제조 분야 </a:t>
                </a:r>
                <a:endParaRPr kumimoji="1" lang="ko-Kore-KR" altLang="en-US" dirty="0">
                  <a:latin typeface="+mn-ea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E03D1FE-A22C-624F-A4C6-32BA392B3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0694" y="5188663"/>
                <a:ext cx="1480558" cy="1480558"/>
              </a:xfrm>
              <a:prstGeom prst="rect">
                <a:avLst/>
              </a:prstGeom>
            </p:spPr>
          </p:pic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87FF75C-1FC6-0741-9629-6CEFFC0A6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2880" y="3696840"/>
              <a:ext cx="1483200" cy="14832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90D85A1-4FBE-9C4D-917D-0F5A23B75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1504" y="3702472"/>
              <a:ext cx="1480558" cy="1480558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042ACB1-0CAA-45B7-8E9E-01FCFF5FAA75}"/>
                </a:ext>
              </a:extLst>
            </p:cNvPr>
            <p:cNvGrpSpPr/>
            <p:nvPr/>
          </p:nvGrpSpPr>
          <p:grpSpPr>
            <a:xfrm>
              <a:off x="5219066" y="3195731"/>
              <a:ext cx="1483200" cy="1483200"/>
              <a:chOff x="5150562" y="3747656"/>
              <a:chExt cx="1483200" cy="148320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9F55BAC-A24A-714E-8317-6E01F5072042}"/>
                  </a:ext>
                </a:extLst>
              </p:cNvPr>
              <p:cNvSpPr txBox="1"/>
              <p:nvPr/>
            </p:nvSpPr>
            <p:spPr>
              <a:xfrm>
                <a:off x="5184095" y="4307830"/>
                <a:ext cx="14161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FF0000"/>
                    </a:solidFill>
                    <a:latin typeface="+mn-ea"/>
                  </a:rPr>
                  <a:t>자동차 산업</a:t>
                </a:r>
                <a:endParaRPr kumimoji="1" lang="ko-Kore-KR" altLang="en-US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8EA0D75A-E09B-5646-ADC3-3CC67CD06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0562" y="3747656"/>
                <a:ext cx="1483200" cy="148320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523917A-3102-45CE-9BC1-E9EB1C094DF8}"/>
                </a:ext>
              </a:extLst>
            </p:cNvPr>
            <p:cNvGrpSpPr/>
            <p:nvPr/>
          </p:nvGrpSpPr>
          <p:grpSpPr>
            <a:xfrm>
              <a:off x="8061783" y="5263505"/>
              <a:ext cx="1628782" cy="1483200"/>
              <a:chOff x="8351262" y="5263505"/>
              <a:chExt cx="1628782" cy="1483200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CA2E90C-5A72-FB4B-82D7-BD09D2442DB1}"/>
                  </a:ext>
                </a:extLst>
              </p:cNvPr>
              <p:cNvSpPr txBox="1"/>
              <p:nvPr/>
            </p:nvSpPr>
            <p:spPr>
              <a:xfrm>
                <a:off x="8752842" y="5681940"/>
                <a:ext cx="12272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dirty="0">
                    <a:latin typeface="+mn-ea"/>
                  </a:rPr>
                  <a:t>재난</a:t>
                </a:r>
                <a:r>
                  <a:rPr kumimoji="1" lang="en-US" altLang="ko-KR" dirty="0">
                    <a:latin typeface="+mn-ea"/>
                  </a:rPr>
                  <a:t>,</a:t>
                </a:r>
                <a:r>
                  <a:rPr kumimoji="1" lang="ko-KR" altLang="en-US" dirty="0">
                    <a:latin typeface="+mn-ea"/>
                  </a:rPr>
                  <a:t> 안전</a:t>
                </a:r>
                <a:endParaRPr kumimoji="1" lang="ko-Kore-KR" altLang="en-US" dirty="0">
                  <a:latin typeface="+mn-ea"/>
                </a:endParaRPr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4B18A692-AD2E-DF47-888B-41A19ACA01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1262" y="5263505"/>
                <a:ext cx="1483200" cy="1483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50662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3">
            <a:extLst>
              <a:ext uri="{FF2B5EF4-FFF2-40B4-BE49-F238E27FC236}">
                <a16:creationId xmlns:a16="http://schemas.microsoft.com/office/drawing/2014/main" id="{EDC3BFB9-AFC0-C94D-AE5B-065E80542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6" y="142081"/>
            <a:ext cx="1160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0</a:t>
            </a:r>
            <a:r>
              <a:rPr lang="en-US" altLang="ko-KR" sz="4800" b="1" dirty="0">
                <a:solidFill>
                  <a:srgbClr val="445569"/>
                </a:solidFill>
                <a:latin typeface="+mn-ea"/>
                <a:ea typeface="+mn-ea"/>
              </a:rPr>
              <a:t>1</a:t>
            </a:r>
            <a:r>
              <a:rPr lang="en-US" altLang="ko-KR" sz="4000" b="1" dirty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DCFC8-6244-4E48-B6F7-BB08F2ACCCBD}"/>
              </a:ext>
            </a:extLst>
          </p:cNvPr>
          <p:cNvSpPr txBox="1"/>
          <p:nvPr/>
        </p:nvSpPr>
        <p:spPr>
          <a:xfrm>
            <a:off x="999065" y="252383"/>
            <a:ext cx="190308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주제 선정 배경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5AE523-EEF5-AA47-B56D-DB850E57E73F}"/>
              </a:ext>
            </a:extLst>
          </p:cNvPr>
          <p:cNvCxnSpPr>
            <a:cxnSpLocks/>
          </p:cNvCxnSpPr>
          <p:nvPr/>
        </p:nvCxnSpPr>
        <p:spPr>
          <a:xfrm>
            <a:off x="2839453" y="393700"/>
            <a:ext cx="898107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F04C2A-88BA-E94F-A5EC-7F6DB32D0BEF}"/>
              </a:ext>
            </a:extLst>
          </p:cNvPr>
          <p:cNvSpPr/>
          <p:nvPr/>
        </p:nvSpPr>
        <p:spPr>
          <a:xfrm>
            <a:off x="371364" y="5607923"/>
            <a:ext cx="59531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i="0" dirty="0">
                <a:effectLst/>
                <a:latin typeface="+mn-ea"/>
              </a:rPr>
              <a:t>도로환경 </a:t>
            </a:r>
            <a:r>
              <a:rPr lang="en" altLang="ko-Kore-KR" sz="1200" b="1" i="0" dirty="0">
                <a:effectLst/>
                <a:latin typeface="+mn-ea"/>
              </a:rPr>
              <a:t>AI</a:t>
            </a:r>
            <a:r>
              <a:rPr lang="ko-KR" altLang="en-US" sz="1200" b="1" i="0" dirty="0">
                <a:effectLst/>
                <a:latin typeface="+mn-ea"/>
              </a:rPr>
              <a:t>데이터 구축으로 </a:t>
            </a:r>
            <a:r>
              <a:rPr lang="en" altLang="ko-Kore-KR" sz="1200" b="1" i="0" dirty="0">
                <a:effectLst/>
                <a:latin typeface="+mn-ea"/>
              </a:rPr>
              <a:t>K-</a:t>
            </a:r>
            <a:r>
              <a:rPr lang="ko-KR" altLang="en-US" sz="1200" b="1" i="0" dirty="0">
                <a:effectLst/>
                <a:latin typeface="+mn-ea"/>
              </a:rPr>
              <a:t>자율주행차의 시동 건다 </a:t>
            </a:r>
            <a:r>
              <a:rPr lang="en-US" altLang="ko-KR" sz="1200" b="0" i="0" dirty="0">
                <a:effectLst/>
                <a:latin typeface="+mn-ea"/>
              </a:rPr>
              <a:t>2020.10.20</a:t>
            </a:r>
            <a:r>
              <a:rPr lang="ko-KR" altLang="en-US" sz="1200" b="0" i="0" dirty="0">
                <a:effectLst/>
                <a:latin typeface="+mn-ea"/>
              </a:rPr>
              <a:t> </a:t>
            </a:r>
            <a:r>
              <a:rPr lang="ko-KR" altLang="en-US" sz="1200" b="0" i="0" dirty="0" err="1">
                <a:effectLst/>
                <a:latin typeface="+mn-ea"/>
              </a:rPr>
              <a:t>더퍼스트</a:t>
            </a:r>
            <a:r>
              <a:rPr lang="en-US" altLang="ko-KR" sz="1200" b="0" i="0" dirty="0">
                <a:effectLst/>
                <a:latin typeface="+mn-ea"/>
              </a:rPr>
              <a:t> </a:t>
            </a:r>
            <a:r>
              <a:rPr lang="ko-KR" altLang="en-US" sz="1200" b="0" i="0" dirty="0">
                <a:effectLst/>
                <a:latin typeface="+mn-ea"/>
              </a:rPr>
              <a:t>최태욱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5F9105-B56A-2A46-AEC4-51A9169393E9}"/>
              </a:ext>
            </a:extLst>
          </p:cNvPr>
          <p:cNvSpPr/>
          <p:nvPr/>
        </p:nvSpPr>
        <p:spPr>
          <a:xfrm>
            <a:off x="7376233" y="1579572"/>
            <a:ext cx="46085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미국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UC </a:t>
            </a:r>
            <a:r>
              <a:rPr lang="ko-KR" altLang="en-US" dirty="0">
                <a:latin typeface="+mn-ea"/>
              </a:rPr>
              <a:t>버클리 같은 기업 및 대학 등과의 협업 투자를 통한 생태계 조성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영국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+mn-ea"/>
              </a:rPr>
              <a:t>: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 공공 데이터를 기계학습에 적합한 포맷으로 개방하는 등 데이터 공유 및 연계를 위한 체계를 튼튼하게 구축</a:t>
            </a:r>
            <a:endParaRPr lang="en-US" altLang="ko-KR" b="0" i="0" dirty="0">
              <a:solidFill>
                <a:srgbClr val="222222"/>
              </a:solidFill>
              <a:effectLst/>
              <a:latin typeface="+mn-ea"/>
            </a:endParaRPr>
          </a:p>
          <a:p>
            <a:endParaRPr lang="en-US" altLang="ko-KR" dirty="0">
              <a:solidFill>
                <a:srgbClr val="222222"/>
              </a:solidFill>
              <a:latin typeface="+mn-ea"/>
            </a:endParaRPr>
          </a:p>
          <a:p>
            <a:r>
              <a:rPr lang="ko-KR" altLang="en-US" dirty="0">
                <a:latin typeface="+mn-ea"/>
              </a:rPr>
              <a:t>중국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공공주도의 대규모 투자를 기반으로 빠르게 미국을 추격 </a:t>
            </a:r>
            <a:br>
              <a:rPr lang="ko-KR" altLang="en-US" dirty="0">
                <a:latin typeface="+mn-ea"/>
              </a:rPr>
            </a:br>
            <a:endParaRPr lang="ko-Kore-KR" altLang="en-US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9AF6BB-35D3-D24B-B6E9-064E958657EF}"/>
              </a:ext>
            </a:extLst>
          </p:cNvPr>
          <p:cNvSpPr/>
          <p:nvPr/>
        </p:nvSpPr>
        <p:spPr>
          <a:xfrm>
            <a:off x="7376233" y="4996776"/>
            <a:ext cx="46614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+mn-ea"/>
              </a:rPr>
              <a:t>한국 </a:t>
            </a:r>
            <a:r>
              <a:rPr lang="en-US" altLang="ko-KR" dirty="0">
                <a:solidFill>
                  <a:srgbClr val="222222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rgbClr val="222222"/>
                </a:solidFill>
                <a:latin typeface="+mn-ea"/>
              </a:rPr>
              <a:t>학습 데이터가 부족한 상황</a:t>
            </a:r>
            <a:r>
              <a:rPr lang="en-US" altLang="ko-KR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+mn-ea"/>
              </a:rPr>
              <a:t>데이터 </a:t>
            </a:r>
            <a:r>
              <a:rPr lang="ko-KR" altLang="en-US" dirty="0" err="1">
                <a:solidFill>
                  <a:srgbClr val="222222"/>
                </a:solidFill>
                <a:latin typeface="+mn-ea"/>
              </a:rPr>
              <a:t>라벨링</a:t>
            </a:r>
            <a:r>
              <a:rPr lang="ko-KR" altLang="en-US" dirty="0">
                <a:solidFill>
                  <a:srgbClr val="222222"/>
                </a:solidFill>
                <a:latin typeface="+mn-ea"/>
              </a:rPr>
              <a:t> 과정 또한 마찬가지</a:t>
            </a:r>
            <a:r>
              <a:rPr lang="en-US" altLang="ko-KR" dirty="0">
                <a:solidFill>
                  <a:srgbClr val="222222"/>
                </a:solidFill>
                <a:latin typeface="+mn-ea"/>
              </a:rPr>
              <a:t> </a:t>
            </a:r>
          </a:p>
          <a:p>
            <a:endParaRPr lang="ko-Kore-KR" altLang="en-US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D4C1C1-7FC1-C242-96BD-B9534076C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64" y="1250655"/>
            <a:ext cx="6787666" cy="435669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4A6A07F-83DE-4DAF-BB76-7094C2C20CAD}"/>
              </a:ext>
            </a:extLst>
          </p:cNvPr>
          <p:cNvCxnSpPr/>
          <p:nvPr/>
        </p:nvCxnSpPr>
        <p:spPr>
          <a:xfrm>
            <a:off x="2213811" y="2695074"/>
            <a:ext cx="49259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5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3">
            <a:extLst>
              <a:ext uri="{FF2B5EF4-FFF2-40B4-BE49-F238E27FC236}">
                <a16:creationId xmlns:a16="http://schemas.microsoft.com/office/drawing/2014/main" id="{EDC3BFB9-AFC0-C94D-AE5B-065E80542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6" y="142081"/>
            <a:ext cx="1160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0</a:t>
            </a:r>
            <a:r>
              <a:rPr lang="en-US" altLang="ko-KR" sz="4800" b="1" dirty="0">
                <a:solidFill>
                  <a:srgbClr val="445569"/>
                </a:solidFill>
                <a:latin typeface="+mn-ea"/>
                <a:ea typeface="+mn-ea"/>
              </a:rPr>
              <a:t>1</a:t>
            </a:r>
            <a:r>
              <a:rPr lang="en-US" altLang="ko-KR" sz="4000" b="1" dirty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DCFC8-6244-4E48-B6F7-BB08F2ACCCBD}"/>
              </a:ext>
            </a:extLst>
          </p:cNvPr>
          <p:cNvSpPr txBox="1"/>
          <p:nvPr/>
        </p:nvSpPr>
        <p:spPr>
          <a:xfrm>
            <a:off x="999065" y="252383"/>
            <a:ext cx="190308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주제 선정 배경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5AE523-EEF5-AA47-B56D-DB850E57E73F}"/>
              </a:ext>
            </a:extLst>
          </p:cNvPr>
          <p:cNvCxnSpPr>
            <a:cxnSpLocks/>
          </p:cNvCxnSpPr>
          <p:nvPr/>
        </p:nvCxnSpPr>
        <p:spPr>
          <a:xfrm>
            <a:off x="3073400" y="393700"/>
            <a:ext cx="8747125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7CB5F1-3705-9047-85DC-F888CE78C374}"/>
              </a:ext>
            </a:extLst>
          </p:cNvPr>
          <p:cNvSpPr txBox="1"/>
          <p:nvPr/>
        </p:nvSpPr>
        <p:spPr>
          <a:xfrm>
            <a:off x="999064" y="4728657"/>
            <a:ext cx="10253135" cy="234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2000" dirty="0">
                <a:latin typeface="+mn-ea"/>
              </a:rPr>
              <a:t>한국형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ko-Kore-KR" altLang="en-US" sz="2000" dirty="0">
                <a:latin typeface="+mn-ea"/>
              </a:rPr>
              <a:t>자율</a:t>
            </a:r>
            <a:r>
              <a:rPr kumimoji="1" lang="ko-KR" altLang="en-US" sz="2000" dirty="0">
                <a:latin typeface="+mn-ea"/>
              </a:rPr>
              <a:t> 주행 자동차 개발에 필요한 필수 인식 객체 데이터 셋에 대한 공급이 부족</a:t>
            </a:r>
            <a:endParaRPr kumimoji="1"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+mn-ea"/>
              </a:rPr>
              <a:t>사용자</a:t>
            </a:r>
            <a:r>
              <a:rPr kumimoji="1" lang="en-US" altLang="ko-KR" sz="2000" dirty="0">
                <a:latin typeface="+mn-ea"/>
              </a:rPr>
              <a:t>(</a:t>
            </a:r>
            <a:r>
              <a:rPr kumimoji="1" lang="ko-KR" altLang="en-US" sz="2000" dirty="0">
                <a:latin typeface="+mn-ea"/>
              </a:rPr>
              <a:t>개발자</a:t>
            </a:r>
            <a:r>
              <a:rPr kumimoji="1" lang="en-US" altLang="ko-KR" sz="2000" dirty="0">
                <a:latin typeface="+mn-ea"/>
              </a:rPr>
              <a:t>)</a:t>
            </a:r>
            <a:r>
              <a:rPr kumimoji="1" lang="ko-KR" altLang="en-US" sz="2000" dirty="0">
                <a:latin typeface="+mn-ea"/>
              </a:rPr>
              <a:t>들이 쉽고 편리하게 접근하여 데이터 셋을 얻을 수 있도록 </a:t>
            </a:r>
            <a:endParaRPr kumimoji="1"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b="1" dirty="0">
                <a:solidFill>
                  <a:srgbClr val="C00000"/>
                </a:solidFill>
                <a:latin typeface="+mn-ea"/>
              </a:rPr>
              <a:t>자율 주행 학습 데이터 자동 </a:t>
            </a:r>
            <a:r>
              <a:rPr kumimoji="1" lang="ko-KR" altLang="en-US" sz="2000" b="1" dirty="0" err="1">
                <a:solidFill>
                  <a:srgbClr val="C00000"/>
                </a:solidFill>
                <a:latin typeface="+mn-ea"/>
              </a:rPr>
              <a:t>어노테이션</a:t>
            </a:r>
            <a:r>
              <a:rPr kumimoji="1" lang="ko-KR" altLang="en-US" sz="2000" b="1" dirty="0">
                <a:solidFill>
                  <a:srgbClr val="C00000"/>
                </a:solidFill>
                <a:latin typeface="+mn-ea"/>
              </a:rPr>
              <a:t> 서비스를 제공하는 웹 사이트를 구축하자</a:t>
            </a:r>
            <a:endParaRPr kumimoji="1" lang="en-US" altLang="ko-KR" sz="2000" b="1" dirty="0">
              <a:solidFill>
                <a:srgbClr val="C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+mn-ea"/>
              </a:rPr>
              <a:t> 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AFF37-A1F0-1547-8196-66765F52331C}"/>
              </a:ext>
            </a:extLst>
          </p:cNvPr>
          <p:cNvSpPr txBox="1"/>
          <p:nvPr/>
        </p:nvSpPr>
        <p:spPr>
          <a:xfrm>
            <a:off x="4035936" y="835065"/>
            <a:ext cx="235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  <a:latin typeface="+mn-ea"/>
              </a:rPr>
              <a:t>어노테이션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ko-Kore-KR" altLang="en-US" dirty="0">
                <a:solidFill>
                  <a:srgbClr val="FF0000"/>
                </a:solidFill>
                <a:latin typeface="+mn-ea"/>
              </a:rPr>
              <a:t>자동화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290F920-3175-7145-A60D-73E4ECE5CD2E}"/>
              </a:ext>
            </a:extLst>
          </p:cNvPr>
          <p:cNvGrpSpPr/>
          <p:nvPr/>
        </p:nvGrpSpPr>
        <p:grpSpPr>
          <a:xfrm>
            <a:off x="1905008" y="1182774"/>
            <a:ext cx="8381983" cy="3352793"/>
            <a:chOff x="1905008" y="1066803"/>
            <a:chExt cx="8381983" cy="335279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9F19D5-0C71-A944-B7BE-DBAA9465C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008" y="1066803"/>
              <a:ext cx="8381983" cy="335279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429CF08-B28D-A744-9538-07600C1B82A2}"/>
                </a:ext>
              </a:extLst>
            </p:cNvPr>
            <p:cNvSpPr/>
            <p:nvPr/>
          </p:nvSpPr>
          <p:spPr>
            <a:xfrm>
              <a:off x="2645670" y="1191986"/>
              <a:ext cx="4718516" cy="27432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631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3">
            <a:extLst>
              <a:ext uri="{FF2B5EF4-FFF2-40B4-BE49-F238E27FC236}">
                <a16:creationId xmlns:a16="http://schemas.microsoft.com/office/drawing/2014/main" id="{EDC3BFB9-AFC0-C94D-AE5B-065E80542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6" y="142081"/>
            <a:ext cx="1160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0</a:t>
            </a:r>
            <a:r>
              <a:rPr lang="en-US" altLang="ko-KR" sz="4800" b="1" dirty="0">
                <a:solidFill>
                  <a:srgbClr val="445569"/>
                </a:solidFill>
                <a:latin typeface="+mn-ea"/>
                <a:ea typeface="+mn-ea"/>
              </a:rPr>
              <a:t>2</a:t>
            </a:r>
            <a:r>
              <a:rPr lang="en-US" altLang="ko-KR" sz="4000" b="1" dirty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DCFC8-6244-4E48-B6F7-BB08F2ACCCBD}"/>
              </a:ext>
            </a:extLst>
          </p:cNvPr>
          <p:cNvSpPr txBox="1"/>
          <p:nvPr/>
        </p:nvSpPr>
        <p:spPr>
          <a:xfrm>
            <a:off x="999065" y="252383"/>
            <a:ext cx="20986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요구사항</a:t>
            </a:r>
            <a:endParaRPr lang="en-US" altLang="ko-KR" sz="2000" b="1" dirty="0">
              <a:solidFill>
                <a:srgbClr val="445569"/>
              </a:solidFill>
              <a:latin typeface="+mn-ea"/>
            </a:endParaRPr>
          </a:p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+mn-ea"/>
              </a:rPr>
              <a:t>-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 학습 모델 구축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5AE523-EEF5-AA47-B56D-DB850E57E73F}"/>
              </a:ext>
            </a:extLst>
          </p:cNvPr>
          <p:cNvCxnSpPr>
            <a:cxnSpLocks/>
          </p:cNvCxnSpPr>
          <p:nvPr/>
        </p:nvCxnSpPr>
        <p:spPr>
          <a:xfrm>
            <a:off x="2616200" y="393700"/>
            <a:ext cx="9204325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F8C555-0448-8B42-915F-5EA60384942B}"/>
              </a:ext>
            </a:extLst>
          </p:cNvPr>
          <p:cNvSpPr txBox="1"/>
          <p:nvPr/>
        </p:nvSpPr>
        <p:spPr>
          <a:xfrm>
            <a:off x="871600" y="5629650"/>
            <a:ext cx="1072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+mn-ea"/>
              </a:rPr>
              <a:t>도로 상에서 자율 주행 자동차의 안전 운행을 위해 반드시 인식해야 할 객체들을 정하는 것이 필수적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 </a:t>
            </a:r>
            <a:endParaRPr kumimoji="1" lang="en-US" altLang="ko-KR" dirty="0">
              <a:latin typeface="+mn-ea"/>
            </a:endParaRPr>
          </a:p>
          <a:p>
            <a:r>
              <a:rPr kumimoji="1" lang="en-US" altLang="ko-KR" dirty="0">
                <a:latin typeface="+mn-ea"/>
                <a:sym typeface="Wingdings" pitchFamily="2" charset="2"/>
              </a:rPr>
              <a:t></a:t>
            </a:r>
            <a:r>
              <a:rPr kumimoji="1" lang="ko-KR" altLang="en-US" dirty="0">
                <a:latin typeface="+mn-ea"/>
                <a:sym typeface="Wingdings" pitchFamily="2" charset="2"/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  <a:latin typeface="+mn-ea"/>
                <a:sym typeface="Wingdings" pitchFamily="2" charset="2"/>
              </a:rPr>
              <a:t>국가의 법령이 정의한 </a:t>
            </a:r>
            <a:r>
              <a:rPr kumimoji="1" lang="ko-KR" altLang="en-US" b="1" dirty="0">
                <a:solidFill>
                  <a:srgbClr val="C00000"/>
                </a:solidFill>
                <a:latin typeface="+mn-ea"/>
              </a:rPr>
              <a:t>도로 상 객체 분류 체계를 파악하여 한국형 학습 데이터를 구축하자</a:t>
            </a:r>
            <a:endParaRPr kumimoji="1" lang="ko-Kore-KR" altLang="en-US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19FA4D-6D66-6246-8728-FF8BECEF2677}"/>
              </a:ext>
            </a:extLst>
          </p:cNvPr>
          <p:cNvSpPr txBox="1"/>
          <p:nvPr/>
        </p:nvSpPr>
        <p:spPr>
          <a:xfrm>
            <a:off x="6095999" y="1288757"/>
            <a:ext cx="1948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>
                <a:latin typeface="+mn-ea"/>
              </a:rPr>
              <a:t>Aihub</a:t>
            </a:r>
            <a:r>
              <a:rPr kumimoji="1" lang="en-US" altLang="ko-Kore-KR" sz="1200" dirty="0">
                <a:latin typeface="+mn-ea"/>
              </a:rPr>
              <a:t> </a:t>
            </a:r>
            <a:r>
              <a:rPr kumimoji="1" lang="ko-KR" altLang="en-US" sz="1200" dirty="0">
                <a:latin typeface="+mn-ea"/>
              </a:rPr>
              <a:t>제공 이미지</a:t>
            </a:r>
            <a:endParaRPr kumimoji="1" lang="ko-Kore-KR" altLang="en-US" sz="1200" dirty="0"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3375F7-AB46-1846-88FC-AB7A597193DE}"/>
              </a:ext>
            </a:extLst>
          </p:cNvPr>
          <p:cNvGrpSpPr/>
          <p:nvPr/>
        </p:nvGrpSpPr>
        <p:grpSpPr>
          <a:xfrm>
            <a:off x="871600" y="1163540"/>
            <a:ext cx="5097400" cy="4003239"/>
            <a:chOff x="831155" y="946497"/>
            <a:chExt cx="4876630" cy="396454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31ABF84-82CB-7E45-9037-D90DF0A33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156" y="1104529"/>
              <a:ext cx="4525054" cy="362185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215B8F-CDFE-CE46-89BF-98248EB7712B}"/>
                </a:ext>
              </a:extLst>
            </p:cNvPr>
            <p:cNvSpPr txBox="1"/>
            <p:nvPr/>
          </p:nvSpPr>
          <p:spPr>
            <a:xfrm>
              <a:off x="831156" y="4726379"/>
              <a:ext cx="34998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60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이용구</a:t>
              </a:r>
              <a:r>
                <a:rPr kumimoji="1" lang="en-US" altLang="ko-Kore-KR" sz="60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,</a:t>
              </a:r>
              <a:r>
                <a:rPr kumimoji="1" lang="ko-KR" altLang="en-US" sz="60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kumimoji="1" lang="en-US" altLang="ko-KR" sz="60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＂</a:t>
              </a:r>
              <a:r>
                <a:rPr kumimoji="1" lang="ko-KR" altLang="en-US" sz="60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자율주행 자동차의 객체 인식 기술 현황</a:t>
              </a:r>
              <a:r>
                <a:rPr kumimoji="1" lang="en-US" altLang="ko-KR" sz="60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”,</a:t>
              </a:r>
              <a:r>
                <a:rPr kumimoji="1" lang="ko-KR" altLang="en-US" sz="60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kumimoji="1" lang="en-US" altLang="ko-KR" sz="60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TTA Journal </a:t>
              </a:r>
              <a:r>
                <a:rPr kumimoji="1" lang="en-US" altLang="ko-KR" sz="600" dirty="0" err="1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vlol</a:t>
              </a:r>
              <a:r>
                <a:rPr kumimoji="1" lang="en-US" altLang="ko-KR" sz="60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101. 2020.SEP/OCT, 89</a:t>
              </a:r>
              <a:endParaRPr kumimoji="1" lang="ko-Kore-KR" altLang="en-US" sz="600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20DD10-478F-9A46-82D3-7E2F5F368953}"/>
                </a:ext>
              </a:extLst>
            </p:cNvPr>
            <p:cNvSpPr txBox="1"/>
            <p:nvPr/>
          </p:nvSpPr>
          <p:spPr>
            <a:xfrm>
              <a:off x="831155" y="946497"/>
              <a:ext cx="4876630" cy="203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00" b="1" dirty="0">
                  <a:solidFill>
                    <a:schemeClr val="tx2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국가의</a:t>
              </a:r>
              <a:r>
                <a:rPr kumimoji="1"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법령이 정의한 분류체계를 활용하여 도로 위의 객체 중 자율주행차의 관심대상이 되는 객체 </a:t>
              </a:r>
              <a:endParaRPr kumimoji="1" lang="ko-Kore-KR" altLang="en-US" sz="1000" b="1" dirty="0">
                <a:solidFill>
                  <a:schemeClr val="tx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51FB8FB-790D-5249-BA61-027D404C0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65756"/>
            <a:ext cx="4945166" cy="308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10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3">
            <a:extLst>
              <a:ext uri="{FF2B5EF4-FFF2-40B4-BE49-F238E27FC236}">
                <a16:creationId xmlns:a16="http://schemas.microsoft.com/office/drawing/2014/main" id="{EDC3BFB9-AFC0-C94D-AE5B-065E80542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6" y="142081"/>
            <a:ext cx="1160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0</a:t>
            </a:r>
            <a:r>
              <a:rPr lang="en-US" altLang="ko-KR" sz="4800" b="1" dirty="0">
                <a:solidFill>
                  <a:srgbClr val="445569"/>
                </a:solidFill>
                <a:latin typeface="+mn-ea"/>
                <a:ea typeface="+mn-ea"/>
              </a:rPr>
              <a:t>2</a:t>
            </a:r>
            <a:r>
              <a:rPr lang="en-US" altLang="ko-KR" sz="4000" b="1" dirty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DCFC8-6244-4E48-B6F7-BB08F2ACCCBD}"/>
              </a:ext>
            </a:extLst>
          </p:cNvPr>
          <p:cNvSpPr txBox="1"/>
          <p:nvPr/>
        </p:nvSpPr>
        <p:spPr>
          <a:xfrm>
            <a:off x="999065" y="252383"/>
            <a:ext cx="20986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요구사항</a:t>
            </a:r>
            <a:endParaRPr lang="en-US" altLang="ko-KR" sz="2000" b="1" dirty="0">
              <a:solidFill>
                <a:srgbClr val="445569"/>
              </a:solidFill>
              <a:latin typeface="+mn-ea"/>
            </a:endParaRPr>
          </a:p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+mn-ea"/>
              </a:rPr>
              <a:t>-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 학습 모델 구축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5AE523-EEF5-AA47-B56D-DB850E57E73F}"/>
              </a:ext>
            </a:extLst>
          </p:cNvPr>
          <p:cNvCxnSpPr>
            <a:cxnSpLocks/>
          </p:cNvCxnSpPr>
          <p:nvPr/>
        </p:nvCxnSpPr>
        <p:spPr>
          <a:xfrm>
            <a:off x="2616200" y="393700"/>
            <a:ext cx="9204325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5CE7F4-C648-B844-8B0A-1ECCF0447190}"/>
              </a:ext>
            </a:extLst>
          </p:cNvPr>
          <p:cNvSpPr txBox="1"/>
          <p:nvPr/>
        </p:nvSpPr>
        <p:spPr>
          <a:xfrm>
            <a:off x="745595" y="1611483"/>
            <a:ext cx="1087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+mn-ea"/>
              </a:rPr>
              <a:t>도로상</a:t>
            </a:r>
            <a:r>
              <a:rPr kumimoji="1" lang="ko-KR" altLang="en-US" dirty="0">
                <a:latin typeface="+mn-ea"/>
              </a:rPr>
              <a:t> 객체의 분류체계를 기준으로 탐지할 객체 클래스를 다음과 같이 설정하여 학습 모델을 구축한다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BFCF462-D318-3348-942E-FFA39501F770}"/>
              </a:ext>
            </a:extLst>
          </p:cNvPr>
          <p:cNvSpPr/>
          <p:nvPr/>
        </p:nvSpPr>
        <p:spPr>
          <a:xfrm>
            <a:off x="1991786" y="2434793"/>
            <a:ext cx="1609723" cy="2466377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  <a:latin typeface="+mn-ea"/>
              </a:rPr>
              <a:t>보행자</a:t>
            </a:r>
            <a:endParaRPr kumimoji="1" lang="en-US" altLang="ko-Kore-KR" b="1" dirty="0">
              <a:solidFill>
                <a:schemeClr val="tx1"/>
              </a:solidFill>
              <a:latin typeface="+mn-ea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보행자</a:t>
            </a:r>
            <a:endParaRPr kumimoji="1" lang="en-US" altLang="ko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자전거</a:t>
            </a:r>
            <a:endParaRPr kumimoji="1" lang="en-US" altLang="ko-Kore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68E59B2B-8E99-934A-8ED0-1FC7C2FFCE58}"/>
              </a:ext>
            </a:extLst>
          </p:cNvPr>
          <p:cNvSpPr/>
          <p:nvPr/>
        </p:nvSpPr>
        <p:spPr>
          <a:xfrm>
            <a:off x="3636967" y="3676398"/>
            <a:ext cx="1609723" cy="2466377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  <a:latin typeface="+mn-ea"/>
              </a:rPr>
              <a:t>차선</a:t>
            </a:r>
            <a:endParaRPr kumimoji="1" lang="en-US" altLang="ko-Kore-KR" b="1" dirty="0">
              <a:solidFill>
                <a:schemeClr val="tx1"/>
              </a:solidFill>
              <a:latin typeface="+mn-ea"/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ore-KR" altLang="en-US" sz="1200" dirty="0">
                <a:solidFill>
                  <a:schemeClr val="tx1"/>
                </a:solidFill>
                <a:latin typeface="+mn-ea"/>
              </a:rPr>
              <a:t>흰색점선</a:t>
            </a:r>
            <a:endParaRPr kumimoji="1" lang="en-US" altLang="ko-Kore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ore-KR" altLang="en-US" sz="1200" dirty="0">
                <a:solidFill>
                  <a:schemeClr val="tx1"/>
                </a:solidFill>
                <a:latin typeface="+mn-ea"/>
              </a:rPr>
              <a:t>흰색실선</a:t>
            </a:r>
            <a:endParaRPr kumimoji="1" lang="en-US" altLang="ko-Kore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ore-KR" altLang="en-US" sz="1200" dirty="0">
                <a:solidFill>
                  <a:schemeClr val="tx1"/>
                </a:solidFill>
                <a:latin typeface="+mn-ea"/>
              </a:rPr>
              <a:t>노란색점선</a:t>
            </a:r>
            <a:endParaRPr kumimoji="1" lang="en-US" altLang="ko-Kore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ore-KR" altLang="en-US" sz="1200" dirty="0">
                <a:solidFill>
                  <a:schemeClr val="tx1"/>
                </a:solidFill>
                <a:latin typeface="+mn-ea"/>
              </a:rPr>
              <a:t>노란색실선</a:t>
            </a:r>
            <a:endParaRPr kumimoji="1" lang="en-US" altLang="ko-Kore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ore-KR" altLang="en-US" sz="1200" dirty="0">
                <a:solidFill>
                  <a:schemeClr val="tx1"/>
                </a:solidFill>
                <a:latin typeface="+mn-ea"/>
              </a:rPr>
              <a:t>청색점선</a:t>
            </a:r>
            <a:endParaRPr kumimoji="1" lang="en-US" altLang="ko-Kore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ore-KR" altLang="en-US" sz="1200" dirty="0">
                <a:solidFill>
                  <a:schemeClr val="tx1"/>
                </a:solidFill>
                <a:latin typeface="+mn-ea"/>
              </a:rPr>
              <a:t>청색실선</a:t>
            </a:r>
            <a:endParaRPr kumimoji="1" lang="en-US" altLang="ko-Kore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3C0AB37-95B8-BD41-9B46-07C6C78C907E}"/>
              </a:ext>
            </a:extLst>
          </p:cNvPr>
          <p:cNvSpPr/>
          <p:nvPr/>
        </p:nvSpPr>
        <p:spPr>
          <a:xfrm>
            <a:off x="5296432" y="2443209"/>
            <a:ext cx="1609723" cy="2466377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  <a:latin typeface="+mn-ea"/>
              </a:rPr>
              <a:t>신호등</a:t>
            </a:r>
            <a:endParaRPr kumimoji="1" lang="en-US" altLang="ko-Kore-KR" b="1" dirty="0">
              <a:solidFill>
                <a:schemeClr val="tx1"/>
              </a:solidFill>
              <a:latin typeface="+mn-ea"/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ore-KR" altLang="en-US" sz="1200" dirty="0">
                <a:solidFill>
                  <a:schemeClr val="tx1"/>
                </a:solidFill>
                <a:latin typeface="+mn-ea"/>
              </a:rPr>
              <a:t>적색</a:t>
            </a:r>
            <a:endParaRPr kumimoji="1" lang="en-US" altLang="ko-Kore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ore-KR" altLang="en-US" sz="1200" dirty="0">
                <a:solidFill>
                  <a:schemeClr val="tx1"/>
                </a:solidFill>
                <a:latin typeface="+mn-ea"/>
              </a:rPr>
              <a:t>황색</a:t>
            </a:r>
            <a:endParaRPr kumimoji="1" lang="en-US" altLang="ko-Kore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ore-KR" altLang="en-US" sz="1200" dirty="0">
                <a:solidFill>
                  <a:schemeClr val="tx1"/>
                </a:solidFill>
                <a:latin typeface="+mn-ea"/>
              </a:rPr>
              <a:t>녹색</a:t>
            </a:r>
            <a:endParaRPr kumimoji="1" lang="en-US" altLang="ko-Kore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ore-KR" altLang="en-US" sz="1200" dirty="0">
                <a:solidFill>
                  <a:schemeClr val="tx1"/>
                </a:solidFill>
                <a:latin typeface="+mn-ea"/>
              </a:rPr>
              <a:t>화살표</a:t>
            </a:r>
            <a:endParaRPr kumimoji="1" lang="en-US" altLang="ko-Kore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ore-KR" altLang="en-US" sz="1200" dirty="0">
                <a:solidFill>
                  <a:schemeClr val="tx1"/>
                </a:solidFill>
                <a:latin typeface="+mn-ea"/>
              </a:rPr>
              <a:t>적색</a:t>
            </a:r>
            <a:r>
              <a:rPr kumimoji="1" lang="en-US" altLang="ko-KR" sz="1200" dirty="0">
                <a:solidFill>
                  <a:schemeClr val="tx1"/>
                </a:solidFill>
                <a:latin typeface="+mn-ea"/>
              </a:rPr>
              <a:t>&amp;</a:t>
            </a: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화살표</a:t>
            </a:r>
            <a:endParaRPr kumimoji="1" lang="en-US" altLang="ko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황색</a:t>
            </a:r>
            <a:r>
              <a:rPr kumimoji="1" lang="en-US" altLang="ko-KR" sz="1200" dirty="0">
                <a:solidFill>
                  <a:schemeClr val="tx1"/>
                </a:solidFill>
                <a:latin typeface="+mn-ea"/>
              </a:rPr>
              <a:t>&amp;</a:t>
            </a: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화살표</a:t>
            </a:r>
            <a:endParaRPr kumimoji="1" lang="en-US" altLang="ko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녹색</a:t>
            </a:r>
            <a:r>
              <a:rPr kumimoji="1" lang="en-US" altLang="ko-KR" sz="1200" dirty="0">
                <a:solidFill>
                  <a:schemeClr val="tx1"/>
                </a:solidFill>
                <a:latin typeface="+mn-ea"/>
              </a:rPr>
              <a:t>&amp;</a:t>
            </a: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화살표</a:t>
            </a:r>
            <a:endParaRPr kumimoji="1" lang="en-US" altLang="ko-Kore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F83CCE7E-346A-0D4F-A0A5-82749F0CC4A7}"/>
              </a:ext>
            </a:extLst>
          </p:cNvPr>
          <p:cNvSpPr/>
          <p:nvPr/>
        </p:nvSpPr>
        <p:spPr>
          <a:xfrm>
            <a:off x="6946375" y="3685073"/>
            <a:ext cx="1609723" cy="2466377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+mn-ea"/>
              </a:rPr>
              <a:t>표지판</a:t>
            </a:r>
            <a:endParaRPr kumimoji="1" lang="en-US" altLang="ko-KR" b="1" dirty="0">
              <a:solidFill>
                <a:schemeClr val="tx1"/>
              </a:solidFill>
              <a:latin typeface="+mn-ea"/>
            </a:endParaRPr>
          </a:p>
          <a:p>
            <a:pPr algn="ctr"/>
            <a:endParaRPr kumimoji="1" lang="en-US" altLang="ko-Kore-KR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속도제한</a:t>
            </a:r>
            <a:endParaRPr kumimoji="1" lang="en-US" altLang="ko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기타 표지판</a:t>
            </a:r>
            <a:endParaRPr kumimoji="1" lang="en-US" altLang="ko-Kore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5E917AE1-165D-D347-801E-995BE1BCC121}"/>
              </a:ext>
            </a:extLst>
          </p:cNvPr>
          <p:cNvSpPr/>
          <p:nvPr/>
        </p:nvSpPr>
        <p:spPr>
          <a:xfrm>
            <a:off x="8575679" y="2434793"/>
            <a:ext cx="1609723" cy="2466377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+mn-ea"/>
              </a:rPr>
              <a:t>노면 표시</a:t>
            </a:r>
            <a:endParaRPr kumimoji="1" lang="en-US" altLang="ko-KR" b="1" dirty="0">
              <a:solidFill>
                <a:schemeClr val="tx1"/>
              </a:solidFill>
              <a:latin typeface="+mn-ea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정지선</a:t>
            </a:r>
            <a:endParaRPr kumimoji="1" lang="en-US" altLang="ko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횡단보도</a:t>
            </a:r>
            <a:endParaRPr kumimoji="1" lang="en-US" altLang="ko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숫자노면표시</a:t>
            </a:r>
            <a:endParaRPr kumimoji="1" lang="en-US" altLang="ko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글자노면표시</a:t>
            </a:r>
            <a:endParaRPr kumimoji="1" lang="en-US" altLang="ko-Kore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C7740B-B6C8-4F4D-92E3-A28735630FB8}"/>
              </a:ext>
            </a:extLst>
          </p:cNvPr>
          <p:cNvSpPr/>
          <p:nvPr/>
        </p:nvSpPr>
        <p:spPr>
          <a:xfrm>
            <a:off x="10220860" y="3676398"/>
            <a:ext cx="1609723" cy="2466377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+mn-ea"/>
              </a:rPr>
              <a:t>노면 화살표</a:t>
            </a:r>
            <a:endParaRPr kumimoji="1" lang="en-US" altLang="ko-KR" b="1" dirty="0">
              <a:solidFill>
                <a:schemeClr val="tx1"/>
              </a:solidFill>
              <a:latin typeface="+mn-ea"/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직진</a:t>
            </a:r>
            <a:endParaRPr kumimoji="1" lang="en-US" altLang="ko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좌회전</a:t>
            </a:r>
            <a:endParaRPr kumimoji="1" lang="en-US" altLang="ko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우회전</a:t>
            </a:r>
            <a:endParaRPr kumimoji="1" lang="en-US" altLang="ko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직진 좌회전</a:t>
            </a:r>
            <a:endParaRPr kumimoji="1" lang="en-US" altLang="ko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직진 우회전</a:t>
            </a:r>
            <a:endParaRPr kumimoji="1" lang="en-US" altLang="ko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유턴</a:t>
            </a:r>
            <a:endParaRPr kumimoji="1" lang="en-US" altLang="ko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기타 노면 화살표</a:t>
            </a:r>
            <a:endParaRPr kumimoji="1" lang="en-US" altLang="ko-Kore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299277D0-5545-4A42-9649-359FA3E39DDA}"/>
              </a:ext>
            </a:extLst>
          </p:cNvPr>
          <p:cNvSpPr/>
          <p:nvPr/>
        </p:nvSpPr>
        <p:spPr>
          <a:xfrm>
            <a:off x="347133" y="3676400"/>
            <a:ext cx="1609723" cy="2466377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  <a:latin typeface="+mn-ea"/>
              </a:rPr>
              <a:t>자동차</a:t>
            </a:r>
            <a:endParaRPr kumimoji="1" lang="en-US" altLang="ko-Kore-KR" b="1" dirty="0">
              <a:solidFill>
                <a:schemeClr val="tx1"/>
              </a:solidFill>
              <a:latin typeface="+mn-ea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ore-KR" altLang="en-US" sz="1200" dirty="0">
                <a:solidFill>
                  <a:schemeClr val="tx1"/>
                </a:solidFill>
                <a:latin typeface="+mn-ea"/>
              </a:rPr>
              <a:t>일반자동차</a:t>
            </a:r>
            <a:endParaRPr kumimoji="1" lang="en-US" altLang="ko-Kore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ore-KR" altLang="en-US" sz="1200" dirty="0">
                <a:solidFill>
                  <a:schemeClr val="tx1"/>
                </a:solidFill>
                <a:latin typeface="+mn-ea"/>
              </a:rPr>
              <a:t>버스</a:t>
            </a:r>
            <a:endParaRPr kumimoji="1" lang="en-US" altLang="ko-Kore-KR" sz="12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ore-KR" altLang="en-US" sz="1200" dirty="0">
                <a:solidFill>
                  <a:schemeClr val="tx1"/>
                </a:solidFill>
                <a:latin typeface="+mn-ea"/>
              </a:rPr>
              <a:t>이륜차</a:t>
            </a:r>
            <a:endParaRPr kumimoji="1" lang="en-US" altLang="ko-Kore-KR" sz="12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5698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3">
            <a:extLst>
              <a:ext uri="{FF2B5EF4-FFF2-40B4-BE49-F238E27FC236}">
                <a16:creationId xmlns:a16="http://schemas.microsoft.com/office/drawing/2014/main" id="{EDC3BFB9-AFC0-C94D-AE5B-065E80542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6" y="142081"/>
            <a:ext cx="1160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0</a:t>
            </a:r>
            <a:r>
              <a:rPr lang="en-US" altLang="ko-KR" sz="4800" b="1" dirty="0">
                <a:solidFill>
                  <a:srgbClr val="445569"/>
                </a:solidFill>
                <a:latin typeface="+mn-ea"/>
                <a:ea typeface="+mn-ea"/>
              </a:rPr>
              <a:t>2</a:t>
            </a:r>
            <a:r>
              <a:rPr lang="en-US" altLang="ko-KR" sz="4000" b="1" dirty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DCFC8-6244-4E48-B6F7-BB08F2ACCCBD}"/>
              </a:ext>
            </a:extLst>
          </p:cNvPr>
          <p:cNvSpPr txBox="1"/>
          <p:nvPr/>
        </p:nvSpPr>
        <p:spPr>
          <a:xfrm>
            <a:off x="999065" y="252383"/>
            <a:ext cx="20986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요구사항</a:t>
            </a:r>
            <a:endParaRPr lang="en-US" altLang="ko-KR" sz="2000" b="1" dirty="0">
              <a:solidFill>
                <a:srgbClr val="445569"/>
              </a:solidFill>
              <a:latin typeface="+mn-ea"/>
            </a:endParaRPr>
          </a:p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+mn-ea"/>
              </a:rPr>
              <a:t>-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 학습 모델 구축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5AE523-EEF5-AA47-B56D-DB850E57E73F}"/>
              </a:ext>
            </a:extLst>
          </p:cNvPr>
          <p:cNvCxnSpPr>
            <a:cxnSpLocks/>
          </p:cNvCxnSpPr>
          <p:nvPr/>
        </p:nvCxnSpPr>
        <p:spPr>
          <a:xfrm>
            <a:off x="2616200" y="393700"/>
            <a:ext cx="9204325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8A2BD50-90C5-1946-A83A-D162122492D2}"/>
              </a:ext>
            </a:extLst>
          </p:cNvPr>
          <p:cNvGrpSpPr/>
          <p:nvPr/>
        </p:nvGrpSpPr>
        <p:grpSpPr>
          <a:xfrm>
            <a:off x="693210" y="1362671"/>
            <a:ext cx="2316675" cy="1814921"/>
            <a:chOff x="693210" y="1286471"/>
            <a:chExt cx="2316675" cy="18149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261120-8E76-6844-BC27-121ACBF1BD09}"/>
                </a:ext>
              </a:extLst>
            </p:cNvPr>
            <p:cNvSpPr txBox="1"/>
            <p:nvPr/>
          </p:nvSpPr>
          <p:spPr>
            <a:xfrm>
              <a:off x="1086895" y="1861443"/>
              <a:ext cx="1922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 dirty="0">
                  <a:latin typeface="+mn-ea"/>
                </a:rPr>
                <a:t>Image Gathering</a:t>
              </a:r>
              <a:endParaRPr kumimoji="1" lang="ko-Kore-KR" altLang="en-US" b="1" dirty="0">
                <a:latin typeface="+mn-ea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672EE7E-7489-CB43-B02A-5F210FAE0EAE}"/>
                </a:ext>
              </a:extLst>
            </p:cNvPr>
            <p:cNvSpPr/>
            <p:nvPr/>
          </p:nvSpPr>
          <p:spPr>
            <a:xfrm>
              <a:off x="693210" y="1286471"/>
              <a:ext cx="1811714" cy="1814921"/>
            </a:xfrm>
            <a:custGeom>
              <a:avLst/>
              <a:gdLst>
                <a:gd name="connsiteX0" fmla="*/ 0 w 1811714"/>
                <a:gd name="connsiteY0" fmla="*/ 907461 h 1814921"/>
                <a:gd name="connsiteX1" fmla="*/ 905857 w 1811714"/>
                <a:gd name="connsiteY1" fmla="*/ 0 h 1814921"/>
                <a:gd name="connsiteX2" fmla="*/ 1811714 w 1811714"/>
                <a:gd name="connsiteY2" fmla="*/ 907461 h 1814921"/>
                <a:gd name="connsiteX3" fmla="*/ 905857 w 1811714"/>
                <a:gd name="connsiteY3" fmla="*/ 1814922 h 1814921"/>
                <a:gd name="connsiteX4" fmla="*/ 0 w 1811714"/>
                <a:gd name="connsiteY4" fmla="*/ 907461 h 18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1714" h="1814921" extrusionOk="0">
                  <a:moveTo>
                    <a:pt x="0" y="907461"/>
                  </a:moveTo>
                  <a:cubicBezTo>
                    <a:pt x="-32784" y="386062"/>
                    <a:pt x="369767" y="13436"/>
                    <a:pt x="905857" y="0"/>
                  </a:cubicBezTo>
                  <a:cubicBezTo>
                    <a:pt x="1419769" y="2868"/>
                    <a:pt x="1765080" y="407767"/>
                    <a:pt x="1811714" y="907461"/>
                  </a:cubicBezTo>
                  <a:cubicBezTo>
                    <a:pt x="1804238" y="1415939"/>
                    <a:pt x="1401197" y="1842288"/>
                    <a:pt x="905857" y="1814922"/>
                  </a:cubicBezTo>
                  <a:cubicBezTo>
                    <a:pt x="383538" y="1802870"/>
                    <a:pt x="12867" y="1414786"/>
                    <a:pt x="0" y="907461"/>
                  </a:cubicBezTo>
                  <a:close/>
                </a:path>
              </a:pathLst>
            </a:custGeom>
            <a:noFill/>
            <a:ln w="38100">
              <a:solidFill>
                <a:srgbClr val="44556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+mn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E039C9E-CD19-CD44-AB9B-6B80293B052E}"/>
              </a:ext>
            </a:extLst>
          </p:cNvPr>
          <p:cNvSpPr txBox="1"/>
          <p:nvPr/>
        </p:nvSpPr>
        <p:spPr>
          <a:xfrm>
            <a:off x="2809800" y="1816457"/>
            <a:ext cx="9010725" cy="7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dirty="0">
                <a:latin typeface="+mn-ea"/>
              </a:rPr>
              <a:t>UC Berkeley BDD 100K  /  Coco Dataset  /  OIDv4  /  </a:t>
            </a:r>
            <a:r>
              <a:rPr kumimoji="1" lang="en-US" altLang="ko-Kore-KR" sz="1600" dirty="0" err="1">
                <a:latin typeface="+mn-ea"/>
              </a:rPr>
              <a:t>AIHub</a:t>
            </a:r>
            <a:endParaRPr kumimoji="1" lang="en-US" altLang="ko-Kore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+mn-ea"/>
              </a:rPr>
              <a:t>공개된 데이터 셋을 활용하여 </a:t>
            </a:r>
            <a:r>
              <a:rPr kumimoji="1" lang="ko-KR" altLang="en-US" sz="1600" b="1" dirty="0">
                <a:latin typeface="+mn-ea"/>
              </a:rPr>
              <a:t>학습용 이미지 데이터 수집</a:t>
            </a:r>
            <a:endParaRPr kumimoji="1" lang="ko-Kore-KR" altLang="en-US" sz="1600" b="1" dirty="0">
              <a:latin typeface="+mn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2449C87-73DD-4E40-8163-EBF21182D5DA}"/>
              </a:ext>
            </a:extLst>
          </p:cNvPr>
          <p:cNvGrpSpPr/>
          <p:nvPr/>
        </p:nvGrpSpPr>
        <p:grpSpPr>
          <a:xfrm>
            <a:off x="9496500" y="2725151"/>
            <a:ext cx="2193085" cy="1814921"/>
            <a:chOff x="693210" y="1286471"/>
            <a:chExt cx="2193085" cy="18149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5BBE2B-1620-9C4E-8EC6-2413BFF16E60}"/>
                </a:ext>
              </a:extLst>
            </p:cNvPr>
            <p:cNvSpPr txBox="1"/>
            <p:nvPr/>
          </p:nvSpPr>
          <p:spPr>
            <a:xfrm>
              <a:off x="1074581" y="1870765"/>
              <a:ext cx="18117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 dirty="0">
                  <a:latin typeface="+mn-ea"/>
                </a:rPr>
                <a:t>Image Labeling</a:t>
              </a:r>
              <a:endParaRPr kumimoji="1" lang="ko-Kore-KR" altLang="en-US" b="1" dirty="0">
                <a:latin typeface="+mn-ea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771B691-6608-6246-B126-6C0ECD22BED7}"/>
                </a:ext>
              </a:extLst>
            </p:cNvPr>
            <p:cNvSpPr/>
            <p:nvPr/>
          </p:nvSpPr>
          <p:spPr>
            <a:xfrm>
              <a:off x="693210" y="1286471"/>
              <a:ext cx="1811714" cy="1814921"/>
            </a:xfrm>
            <a:custGeom>
              <a:avLst/>
              <a:gdLst>
                <a:gd name="connsiteX0" fmla="*/ 0 w 1811714"/>
                <a:gd name="connsiteY0" fmla="*/ 907461 h 1814921"/>
                <a:gd name="connsiteX1" fmla="*/ 905857 w 1811714"/>
                <a:gd name="connsiteY1" fmla="*/ 0 h 1814921"/>
                <a:gd name="connsiteX2" fmla="*/ 1811714 w 1811714"/>
                <a:gd name="connsiteY2" fmla="*/ 907461 h 1814921"/>
                <a:gd name="connsiteX3" fmla="*/ 905857 w 1811714"/>
                <a:gd name="connsiteY3" fmla="*/ 1814922 h 1814921"/>
                <a:gd name="connsiteX4" fmla="*/ 0 w 1811714"/>
                <a:gd name="connsiteY4" fmla="*/ 907461 h 18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1714" h="1814921" extrusionOk="0">
                  <a:moveTo>
                    <a:pt x="0" y="907461"/>
                  </a:moveTo>
                  <a:cubicBezTo>
                    <a:pt x="-32784" y="386062"/>
                    <a:pt x="369767" y="13436"/>
                    <a:pt x="905857" y="0"/>
                  </a:cubicBezTo>
                  <a:cubicBezTo>
                    <a:pt x="1419769" y="2868"/>
                    <a:pt x="1765080" y="407767"/>
                    <a:pt x="1811714" y="907461"/>
                  </a:cubicBezTo>
                  <a:cubicBezTo>
                    <a:pt x="1804238" y="1415939"/>
                    <a:pt x="1401197" y="1842288"/>
                    <a:pt x="905857" y="1814922"/>
                  </a:cubicBezTo>
                  <a:cubicBezTo>
                    <a:pt x="383538" y="1802870"/>
                    <a:pt x="12867" y="1414786"/>
                    <a:pt x="0" y="907461"/>
                  </a:cubicBezTo>
                  <a:close/>
                </a:path>
              </a:pathLst>
            </a:custGeom>
            <a:noFill/>
            <a:ln w="38100">
              <a:solidFill>
                <a:srgbClr val="44556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+mn-ea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BEA1564-301A-DD40-84F0-35A8D53D4D87}"/>
              </a:ext>
            </a:extLst>
          </p:cNvPr>
          <p:cNvSpPr txBox="1"/>
          <p:nvPr/>
        </p:nvSpPr>
        <p:spPr>
          <a:xfrm>
            <a:off x="2019222" y="3468907"/>
            <a:ext cx="7452251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dirty="0" err="1">
                <a:latin typeface="+mn-ea"/>
              </a:rPr>
              <a:t>Ybat</a:t>
            </a:r>
            <a:r>
              <a:rPr kumimoji="1" lang="en-US" altLang="ko-Kore-KR" sz="1600" dirty="0">
                <a:latin typeface="+mn-ea"/>
              </a:rPr>
              <a:t> Tool</a:t>
            </a:r>
            <a:r>
              <a:rPr kumimoji="1" lang="ko-KR" altLang="en-US" sz="1600" dirty="0">
                <a:latin typeface="+mn-ea"/>
              </a:rPr>
              <a:t>을 사용하여 학습용 이미지에 대한 </a:t>
            </a:r>
            <a:r>
              <a:rPr kumimoji="1" lang="en-US" altLang="ko-KR" sz="1600" b="1" dirty="0">
                <a:latin typeface="+mn-ea"/>
              </a:rPr>
              <a:t>Bounding box Annotation</a:t>
            </a:r>
            <a:r>
              <a:rPr kumimoji="1" lang="ko-KR" altLang="en-US" sz="1600" dirty="0">
                <a:latin typeface="+mn-ea"/>
              </a:rPr>
              <a:t> 수행</a:t>
            </a:r>
            <a:endParaRPr kumimoji="1" lang="ko-Kore-KR" altLang="en-US" sz="1600" dirty="0">
              <a:latin typeface="+mn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42C5918-D1F6-EE45-AB84-84714FF92A0E}"/>
              </a:ext>
            </a:extLst>
          </p:cNvPr>
          <p:cNvGrpSpPr/>
          <p:nvPr/>
        </p:nvGrpSpPr>
        <p:grpSpPr>
          <a:xfrm>
            <a:off x="706967" y="4299458"/>
            <a:ext cx="1811714" cy="1814921"/>
            <a:chOff x="693210" y="1286471"/>
            <a:chExt cx="1811714" cy="181492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693B36-C076-2A4A-B75E-9210DA3B6B19}"/>
                </a:ext>
              </a:extLst>
            </p:cNvPr>
            <p:cNvSpPr txBox="1"/>
            <p:nvPr/>
          </p:nvSpPr>
          <p:spPr>
            <a:xfrm>
              <a:off x="985308" y="2009265"/>
              <a:ext cx="132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 dirty="0">
                  <a:latin typeface="+mn-ea"/>
                </a:rPr>
                <a:t>Yolo Train</a:t>
              </a:r>
              <a:endParaRPr kumimoji="1" lang="ko-Kore-KR" altLang="en-US" b="1" dirty="0">
                <a:latin typeface="+mn-ea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E0AD854E-A1BA-5845-A3B8-1201E2288991}"/>
                </a:ext>
              </a:extLst>
            </p:cNvPr>
            <p:cNvSpPr/>
            <p:nvPr/>
          </p:nvSpPr>
          <p:spPr>
            <a:xfrm>
              <a:off x="693210" y="1286471"/>
              <a:ext cx="1811714" cy="1814921"/>
            </a:xfrm>
            <a:custGeom>
              <a:avLst/>
              <a:gdLst>
                <a:gd name="connsiteX0" fmla="*/ 0 w 1811714"/>
                <a:gd name="connsiteY0" fmla="*/ 907461 h 1814921"/>
                <a:gd name="connsiteX1" fmla="*/ 905857 w 1811714"/>
                <a:gd name="connsiteY1" fmla="*/ 0 h 1814921"/>
                <a:gd name="connsiteX2" fmla="*/ 1811714 w 1811714"/>
                <a:gd name="connsiteY2" fmla="*/ 907461 h 1814921"/>
                <a:gd name="connsiteX3" fmla="*/ 905857 w 1811714"/>
                <a:gd name="connsiteY3" fmla="*/ 1814922 h 1814921"/>
                <a:gd name="connsiteX4" fmla="*/ 0 w 1811714"/>
                <a:gd name="connsiteY4" fmla="*/ 907461 h 18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1714" h="1814921" extrusionOk="0">
                  <a:moveTo>
                    <a:pt x="0" y="907461"/>
                  </a:moveTo>
                  <a:cubicBezTo>
                    <a:pt x="-32784" y="386062"/>
                    <a:pt x="369767" y="13436"/>
                    <a:pt x="905857" y="0"/>
                  </a:cubicBezTo>
                  <a:cubicBezTo>
                    <a:pt x="1419769" y="2868"/>
                    <a:pt x="1765080" y="407767"/>
                    <a:pt x="1811714" y="907461"/>
                  </a:cubicBezTo>
                  <a:cubicBezTo>
                    <a:pt x="1804238" y="1415939"/>
                    <a:pt x="1401197" y="1842288"/>
                    <a:pt x="905857" y="1814922"/>
                  </a:cubicBezTo>
                  <a:cubicBezTo>
                    <a:pt x="383538" y="1802870"/>
                    <a:pt x="12867" y="1414786"/>
                    <a:pt x="0" y="907461"/>
                  </a:cubicBezTo>
                  <a:close/>
                </a:path>
              </a:pathLst>
            </a:custGeom>
            <a:noFill/>
            <a:ln w="38100">
              <a:solidFill>
                <a:srgbClr val="44556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+mn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D168BF2-5EEF-F546-AAAB-66C797585396}"/>
              </a:ext>
            </a:extLst>
          </p:cNvPr>
          <p:cNvSpPr txBox="1"/>
          <p:nvPr/>
        </p:nvSpPr>
        <p:spPr>
          <a:xfrm>
            <a:off x="2860600" y="4970315"/>
            <a:ext cx="5140400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dirty="0" err="1">
                <a:latin typeface="+mn-ea"/>
              </a:rPr>
              <a:t>Colab</a:t>
            </a:r>
            <a:r>
              <a:rPr kumimoji="1" lang="en-US" altLang="ko-Kore-KR" sz="1600" dirty="0">
                <a:latin typeface="+mn-ea"/>
              </a:rPr>
              <a:t> </a:t>
            </a:r>
            <a:r>
              <a:rPr kumimoji="1" lang="ko-KR" altLang="en-US" sz="1600" dirty="0">
                <a:latin typeface="+mn-ea"/>
              </a:rPr>
              <a:t>환경에서 </a:t>
            </a:r>
            <a:r>
              <a:rPr kumimoji="1" lang="en-US" altLang="ko-KR" sz="1600" dirty="0">
                <a:latin typeface="+mn-ea"/>
              </a:rPr>
              <a:t>Darknet</a:t>
            </a:r>
            <a:r>
              <a:rPr kumimoji="1" lang="ko-KR" altLang="en-US" sz="1600" dirty="0">
                <a:latin typeface="+mn-ea"/>
              </a:rPr>
              <a:t>을 사용하여 </a:t>
            </a:r>
            <a:r>
              <a:rPr kumimoji="1" lang="en-US" altLang="ko-KR" sz="1600" b="1" dirty="0">
                <a:latin typeface="+mn-ea"/>
              </a:rPr>
              <a:t>Yolo Train</a:t>
            </a:r>
            <a:r>
              <a:rPr kumimoji="1" lang="en-US" altLang="ko-KR" sz="1600" dirty="0">
                <a:latin typeface="+mn-ea"/>
              </a:rPr>
              <a:t> </a:t>
            </a:r>
            <a:r>
              <a:rPr kumimoji="1" lang="ko-KR" altLang="en-US" sz="1600" dirty="0">
                <a:latin typeface="+mn-ea"/>
              </a:rPr>
              <a:t>수행</a:t>
            </a:r>
            <a:endParaRPr kumimoji="1" lang="ko-Kore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464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2484</TotalTime>
  <Words>1117</Words>
  <Application>Microsoft Macintosh PowerPoint</Application>
  <PresentationFormat>와이드스크린</PresentationFormat>
  <Paragraphs>242</Paragraphs>
  <Slides>22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Apple SD Gothic Neo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이은영</dc:creator>
  <cp:keywords/>
  <dc:description/>
  <cp:lastModifiedBy>신소희</cp:lastModifiedBy>
  <cp:revision>170</cp:revision>
  <dcterms:created xsi:type="dcterms:W3CDTF">2021-06-15T00:56:11Z</dcterms:created>
  <dcterms:modified xsi:type="dcterms:W3CDTF">2021-06-21T06:03:35Z</dcterms:modified>
  <cp:category/>
</cp:coreProperties>
</file>